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24"/>
  </p:notesMasterIdLst>
  <p:sldIdLst>
    <p:sldId id="256" r:id="rId2"/>
    <p:sldId id="280" r:id="rId3"/>
    <p:sldId id="257" r:id="rId4"/>
    <p:sldId id="261" r:id="rId5"/>
    <p:sldId id="265" r:id="rId6"/>
    <p:sldId id="266" r:id="rId7"/>
    <p:sldId id="262" r:id="rId8"/>
    <p:sldId id="263" r:id="rId9"/>
    <p:sldId id="288" r:id="rId10"/>
    <p:sldId id="269" r:id="rId11"/>
    <p:sldId id="278" r:id="rId12"/>
    <p:sldId id="279" r:id="rId13"/>
    <p:sldId id="281" r:id="rId14"/>
    <p:sldId id="282" r:id="rId15"/>
    <p:sldId id="285" r:id="rId16"/>
    <p:sldId id="283" r:id="rId17"/>
    <p:sldId id="284" r:id="rId18"/>
    <p:sldId id="276" r:id="rId19"/>
    <p:sldId id="286" r:id="rId20"/>
    <p:sldId id="287" r:id="rId21"/>
    <p:sldId id="273" r:id="rId22"/>
    <p:sldId id="274" r:id="rId2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159" y="0"/>
            <a:ext cx="3038604" cy="465341"/>
          </a:xfrm>
          <a:prstGeom prst="rect">
            <a:avLst/>
          </a:prstGeom>
        </p:spPr>
        <p:txBody>
          <a:bodyPr vert="horz" lIns="91440" tIns="45720" rIns="91440" bIns="45720" rtlCol="0"/>
          <a:lstStyle>
            <a:lvl1pPr algn="r">
              <a:defRPr sz="1200"/>
            </a:lvl1pPr>
          </a:lstStyle>
          <a:p>
            <a:fld id="{CF8D6920-A017-4F92-BCF7-3F29235A24C3}" type="datetimeFigureOut">
              <a:rPr lang="en-US" smtClean="0"/>
              <a:t>11/16/2022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0713" y="4473512"/>
            <a:ext cx="5608975" cy="3660281"/>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1059"/>
            <a:ext cx="3038604" cy="46534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159" y="8831059"/>
            <a:ext cx="3038604" cy="465341"/>
          </a:xfrm>
          <a:prstGeom prst="rect">
            <a:avLst/>
          </a:prstGeom>
        </p:spPr>
        <p:txBody>
          <a:bodyPr vert="horz" lIns="91440" tIns="45720" rIns="91440" bIns="45720" rtlCol="0" anchor="b"/>
          <a:lstStyle>
            <a:lvl1pPr algn="r">
              <a:defRPr sz="1200"/>
            </a:lvl1pPr>
          </a:lstStyle>
          <a:p>
            <a:fld id="{B27EF4E7-A2A5-465D-A276-875C0D459E54}" type="slidenum">
              <a:rPr lang="en-US" smtClean="0"/>
              <a:t>‹#›</a:t>
            </a:fld>
            <a:endParaRPr lang="en-US"/>
          </a:p>
        </p:txBody>
      </p:sp>
    </p:spTree>
    <p:extLst>
      <p:ext uri="{BB962C8B-B14F-4D97-AF65-F5344CB8AC3E}">
        <p14:creationId xmlns:p14="http://schemas.microsoft.com/office/powerpoint/2010/main" val="2624187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27EF4E7-A2A5-465D-A276-875C0D459E54}" type="slidenum">
              <a:rPr lang="en-US" smtClean="0"/>
              <a:t>1</a:t>
            </a:fld>
            <a:endParaRPr lang="en-US"/>
          </a:p>
        </p:txBody>
      </p:sp>
    </p:spTree>
    <p:extLst>
      <p:ext uri="{BB962C8B-B14F-4D97-AF65-F5344CB8AC3E}">
        <p14:creationId xmlns:p14="http://schemas.microsoft.com/office/powerpoint/2010/main" val="1179878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EAE9AD5-A82B-4319-ADDF-98CA75B7836D}" type="datetime1">
              <a:rPr lang="en-US" smtClean="0"/>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02C79C-BFC3-42E0-934F-0343CFF0AF17}" type="datetime1">
              <a:rPr lang="en-US" smtClean="0"/>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29368A-AF6F-426B-97C1-716574CDB699}" type="datetime1">
              <a:rPr lang="en-US" smtClean="0"/>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DF8BFDC4-558D-4079-848B-0AE2686252AF}" type="datetime1">
              <a:rPr lang="en-US" smtClean="0"/>
              <a:t>11/16/2022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7B947ADF-BCC4-404C-82F1-11B52711397F}" type="datetime1">
              <a:rPr lang="en-US" smtClean="0"/>
              <a:t>11/16/2022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D3D0E59C-BF3D-4226-BF38-B9625E7A5442}" type="datetime1">
              <a:rPr lang="en-US" smtClean="0"/>
              <a:t>11/16/2022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D83925-CB63-49F6-8731-D22CFE9E334B}" type="datetime1">
              <a:rPr lang="en-US" smtClean="0"/>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FF67A4-E657-4387-B815-A6CE82A0824E}" type="datetime1">
              <a:rPr lang="en-US" smtClean="0"/>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CC2292-1CDC-4893-90A9-EDFC3EAF6C16}" type="datetime1">
              <a:rPr lang="en-US" smtClean="0"/>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D44408-906D-4125-9C34-CA7846C0CDF5}" type="datetime1">
              <a:rPr lang="en-US" smtClean="0"/>
              <a:t>11/16/2022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9580CF1-E7EB-436B-A288-219C396BBEC3}" type="datetime1">
              <a:rPr lang="en-US" smtClean="0"/>
              <a:t>11/16/2022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0A58DB-FE41-4B5A-87FE-6574417DE90A}" type="datetime1">
              <a:rPr lang="en-US" smtClean="0"/>
              <a:t>11/16/2022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2FB4B7D-1F8C-409C-81E3-D906D11C27B5}" type="datetime1">
              <a:rPr lang="en-US" smtClean="0"/>
              <a:t>11/16/2022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DED478-148A-4978-B314-681FBF87FB17}" type="datetime1">
              <a:rPr lang="en-US" smtClean="0"/>
              <a:t>11/16/2022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6DCF37-B297-4E7E-B721-35B6FAECEC15}" type="datetime1">
              <a:rPr lang="en-US" smtClean="0"/>
              <a:t>11/16/2022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5C0DC7-BD53-448D-A46F-47C2DD29FB1A}" type="datetime1">
              <a:rPr lang="en-US" smtClean="0"/>
              <a:t>11/16/2022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bg2">
                <a:tint val="90000"/>
                <a:lumMod val="120000"/>
              </a:schemeClr>
            </a:gs>
            <a:gs pos="0">
              <a:schemeClr val="bg2">
                <a:shade val="98000"/>
                <a:satMod val="120000"/>
                <a:lumMod val="98000"/>
              </a:schemeClr>
            </a:gs>
          </a:gsLst>
          <a:lin ang="5400000" scaled="0"/>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40B62CC-96A4-4B3C-9D40-60E4FA13EFD4}" type="datetime1">
              <a:rPr lang="en-US" smtClean="0"/>
              <a:t>11/16/2022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4117" y="628539"/>
            <a:ext cx="11197883" cy="2262781"/>
          </a:xfrm>
        </p:spPr>
        <p:txBody>
          <a:bodyPr>
            <a:noAutofit/>
          </a:bodyPr>
          <a:lstStyle/>
          <a:p>
            <a:pPr algn="ctr"/>
            <a:r>
              <a:rPr lang="el-GR" sz="3600" b="1" dirty="0" smtClean="0">
                <a:latin typeface="Arial" panose="020B0604020202020204" pitchFamily="34" charset="0"/>
                <a:cs typeface="Arial" panose="020B0604020202020204" pitchFamily="34" charset="0"/>
              </a:rPr>
              <a:t>Προστασία Προσωπικών Δεδομένων </a:t>
            </a:r>
            <a:br>
              <a:rPr lang="el-GR" sz="3600" b="1" dirty="0" smtClean="0">
                <a:latin typeface="Arial" panose="020B0604020202020204" pitchFamily="34" charset="0"/>
                <a:cs typeface="Arial" panose="020B0604020202020204" pitchFamily="34" charset="0"/>
              </a:rPr>
            </a:br>
            <a:r>
              <a:rPr lang="el-GR" sz="3600" b="1" dirty="0" smtClean="0">
                <a:latin typeface="Arial" panose="020B0604020202020204" pitchFamily="34" charset="0"/>
                <a:cs typeface="Arial" panose="020B0604020202020204" pitchFamily="34" charset="0"/>
              </a:rPr>
              <a:t>στη Σχολική Μονάδα και </a:t>
            </a:r>
            <a:br>
              <a:rPr lang="el-GR" sz="3600" b="1" dirty="0" smtClean="0">
                <a:latin typeface="Arial" panose="020B0604020202020204" pitchFamily="34" charset="0"/>
                <a:cs typeface="Arial" panose="020B0604020202020204" pitchFamily="34" charset="0"/>
              </a:rPr>
            </a:br>
            <a:r>
              <a:rPr lang="el-GR" sz="3600" b="1" dirty="0" smtClean="0">
                <a:latin typeface="Arial" panose="020B0604020202020204" pitchFamily="34" charset="0"/>
                <a:cs typeface="Arial" panose="020B0604020202020204" pitchFamily="34" charset="0"/>
              </a:rPr>
              <a:t>ο ρόλος της Διευθυντικής Ομάδας</a:t>
            </a:r>
            <a:endParaRPr lang="en-US" sz="3600" b="1" dirty="0">
              <a:latin typeface="Bahnschrift" panose="020B0502040204020203" pitchFamily="34" charset="0"/>
            </a:endParaRPr>
          </a:p>
        </p:txBody>
      </p:sp>
      <p:sp>
        <p:nvSpPr>
          <p:cNvPr id="3" name="Subtitle 2"/>
          <p:cNvSpPr>
            <a:spLocks noGrp="1"/>
          </p:cNvSpPr>
          <p:nvPr>
            <p:ph type="subTitle" idx="1"/>
          </p:nvPr>
        </p:nvSpPr>
        <p:spPr>
          <a:xfrm>
            <a:off x="2589213" y="4777379"/>
            <a:ext cx="8915399" cy="1567150"/>
          </a:xfrm>
        </p:spPr>
        <p:txBody>
          <a:bodyPr>
            <a:normAutofit fontScale="85000" lnSpcReduction="20000"/>
          </a:bodyPr>
          <a:lstStyle/>
          <a:p>
            <a:endParaRPr lang="el-GR" dirty="0" smtClean="0"/>
          </a:p>
          <a:p>
            <a:endParaRPr lang="el-GR" dirty="0"/>
          </a:p>
          <a:p>
            <a:r>
              <a:rPr lang="el-GR" dirty="0" smtClean="0">
                <a:latin typeface="Bahnschrift" panose="020B0502040204020203" pitchFamily="34" charset="0"/>
              </a:rPr>
              <a:t>                                                                                            </a:t>
            </a:r>
            <a:endParaRPr lang="en-US" dirty="0" smtClean="0">
              <a:latin typeface="Bahnschrift" panose="020B0502040204020203" pitchFamily="34" charset="0"/>
            </a:endParaRPr>
          </a:p>
          <a:p>
            <a:endParaRPr lang="en-US" dirty="0">
              <a:latin typeface="Bahnschrift" panose="020B0502040204020203" pitchFamily="34" charset="0"/>
            </a:endParaRPr>
          </a:p>
          <a:p>
            <a:r>
              <a:rPr lang="en-US" dirty="0" smtClean="0">
                <a:latin typeface="Bahnschrift" panose="020B0502040204020203" pitchFamily="34" charset="0"/>
              </a:rPr>
              <a:t>                                                                                                                      </a:t>
            </a:r>
            <a:endParaRPr lang="el-GR" dirty="0" smtClean="0">
              <a:latin typeface="Bahnschrift" panose="020B0502040204020203" pitchFamily="34" charset="0"/>
            </a:endParaRPr>
          </a:p>
          <a:p>
            <a:endParaRPr lang="en-US" dirty="0"/>
          </a:p>
        </p:txBody>
      </p:sp>
      <p:sp>
        <p:nvSpPr>
          <p:cNvPr id="4" name="Rectangle 3"/>
          <p:cNvSpPr/>
          <p:nvPr/>
        </p:nvSpPr>
        <p:spPr>
          <a:xfrm>
            <a:off x="2589213" y="5362140"/>
            <a:ext cx="5081084" cy="1938992"/>
          </a:xfrm>
          <a:prstGeom prst="rect">
            <a:avLst/>
          </a:prstGeom>
        </p:spPr>
        <p:txBody>
          <a:bodyPr wrap="square">
            <a:spAutoFit/>
          </a:bodyPr>
          <a:lstStyle/>
          <a:p>
            <a:r>
              <a:rPr lang="el-GR" sz="2000" dirty="0">
                <a:latin typeface="Arial" panose="020B0604020202020204" pitchFamily="34" charset="0"/>
                <a:cs typeface="Arial" panose="020B0604020202020204" pitchFamily="34" charset="0"/>
              </a:rPr>
              <a:t>Ειρήνη Λοϊζίδου </a:t>
            </a:r>
            <a:r>
              <a:rPr lang="el-GR" sz="2000" dirty="0" smtClean="0">
                <a:latin typeface="Arial" panose="020B0604020202020204" pitchFamily="34" charset="0"/>
                <a:cs typeface="Arial" panose="020B0604020202020204" pitchFamily="34" charset="0"/>
              </a:rPr>
              <a:t>Νικολαΐδου</a:t>
            </a:r>
            <a:endParaRPr lang="el-GR" sz="2000" dirty="0">
              <a:latin typeface="Arial" panose="020B0604020202020204" pitchFamily="34" charset="0"/>
              <a:cs typeface="Arial" panose="020B0604020202020204" pitchFamily="34" charset="0"/>
            </a:endParaRPr>
          </a:p>
          <a:p>
            <a:r>
              <a:rPr lang="el-GR" sz="2000" dirty="0">
                <a:latin typeface="Arial" panose="020B0604020202020204" pitchFamily="34" charset="0"/>
                <a:cs typeface="Arial" panose="020B0604020202020204" pitchFamily="34" charset="0"/>
              </a:rPr>
              <a:t>Επίτροπος </a:t>
            </a:r>
            <a:r>
              <a:rPr lang="el-GR" sz="2000" dirty="0" smtClean="0">
                <a:latin typeface="Arial" panose="020B0604020202020204" pitchFamily="34" charset="0"/>
                <a:cs typeface="Arial" panose="020B0604020202020204" pitchFamily="34" charset="0"/>
              </a:rPr>
              <a:t>Προστασίας</a:t>
            </a:r>
          </a:p>
          <a:p>
            <a:r>
              <a:rPr lang="el-GR" sz="2000" dirty="0" smtClean="0">
                <a:latin typeface="Arial" panose="020B0604020202020204" pitchFamily="34" charset="0"/>
                <a:cs typeface="Arial" panose="020B0604020202020204" pitchFamily="34" charset="0"/>
              </a:rPr>
              <a:t>Δεδομένων </a:t>
            </a:r>
            <a:r>
              <a:rPr lang="el-GR" sz="2000" dirty="0">
                <a:latin typeface="Arial" panose="020B0604020202020204" pitchFamily="34" charset="0"/>
                <a:cs typeface="Arial" panose="020B0604020202020204" pitchFamily="34" charset="0"/>
              </a:rPr>
              <a:t>Προσωπικού </a:t>
            </a:r>
            <a:r>
              <a:rPr lang="el-GR" sz="2000" dirty="0" smtClean="0">
                <a:latin typeface="Arial" panose="020B0604020202020204" pitchFamily="34" charset="0"/>
                <a:cs typeface="Arial" panose="020B0604020202020204" pitchFamily="34" charset="0"/>
              </a:rPr>
              <a:t>Χαρακτήρα </a:t>
            </a:r>
            <a:endParaRPr lang="en-US" sz="2000" dirty="0" smtClean="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                                                                                            </a:t>
            </a:r>
            <a:endParaRPr lang="el-GR" sz="2000" dirty="0" smtClean="0">
              <a:latin typeface="Arial" panose="020B0604020202020204" pitchFamily="34" charset="0"/>
              <a:cs typeface="Arial" panose="020B0604020202020204" pitchFamily="34" charset="0"/>
            </a:endParaRPr>
          </a:p>
          <a:p>
            <a:r>
              <a:rPr lang="el-GR" sz="2000" dirty="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a:t>
            </a:r>
            <a:endParaRPr lang="el-GR" dirty="0">
              <a:latin typeface="Bahnschrift" panose="020B0502040204020203" pitchFamily="34" charset="0"/>
            </a:endParaRPr>
          </a:p>
        </p:txBody>
      </p:sp>
      <p:sp>
        <p:nvSpPr>
          <p:cNvPr id="8" name="Rectangle 7"/>
          <p:cNvSpPr/>
          <p:nvPr/>
        </p:nvSpPr>
        <p:spPr>
          <a:xfrm>
            <a:off x="8340686" y="5375033"/>
            <a:ext cx="5081084" cy="1323439"/>
          </a:xfrm>
          <a:prstGeom prst="rect">
            <a:avLst/>
          </a:prstGeom>
        </p:spPr>
        <p:txBody>
          <a:bodyPr wrap="square">
            <a:spAutoFit/>
          </a:bodyPr>
          <a:lstStyle/>
          <a:p>
            <a:endParaRPr lang="en-US" sz="2000" dirty="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                                                                                           17 </a:t>
            </a:r>
            <a:r>
              <a:rPr lang="el-GR" sz="2000" dirty="0" smtClean="0">
                <a:latin typeface="Arial" panose="020B0604020202020204" pitchFamily="34" charset="0"/>
                <a:cs typeface="Arial" panose="020B0604020202020204" pitchFamily="34" charset="0"/>
              </a:rPr>
              <a:t>Νοεμβρίου 2022</a:t>
            </a:r>
            <a:r>
              <a:rPr lang="en-US" sz="2000" dirty="0" smtClean="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           </a:t>
            </a:r>
          </a:p>
          <a:p>
            <a:r>
              <a:rPr lang="el-GR" sz="2000" dirty="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a:t>
            </a:r>
            <a:endParaRPr lang="el-GR" dirty="0">
              <a:latin typeface="Bahnschrift" panose="020B0502040204020203" pitchFamily="34" charset="0"/>
            </a:endParaRPr>
          </a:p>
        </p:txBody>
      </p:sp>
      <p:pic>
        <p:nvPicPr>
          <p:cNvPr id="6" name="Picture 5"/>
          <p:cNvPicPr>
            <a:picLocks noChangeAspect="1"/>
          </p:cNvPicPr>
          <p:nvPr/>
        </p:nvPicPr>
        <p:blipFill>
          <a:blip r:embed="rId3"/>
          <a:stretch>
            <a:fillRect/>
          </a:stretch>
        </p:blipFill>
        <p:spPr>
          <a:xfrm>
            <a:off x="11127671" y="5754626"/>
            <a:ext cx="712136" cy="712136"/>
          </a:xfrm>
          <a:prstGeom prst="rect">
            <a:avLst/>
          </a:prstGeom>
        </p:spPr>
      </p:pic>
    </p:spTree>
    <p:extLst>
      <p:ext uri="{BB962C8B-B14F-4D97-AF65-F5344CB8AC3E}">
        <p14:creationId xmlns:p14="http://schemas.microsoft.com/office/powerpoint/2010/main" val="15660332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9062455" cy="1280890"/>
          </a:xfrm>
        </p:spPr>
        <p:txBody>
          <a:bodyPr>
            <a:noAutofit/>
          </a:bodyPr>
          <a:lstStyle/>
          <a:p>
            <a:r>
              <a:rPr lang="el-GR" sz="3200" b="1" dirty="0" smtClean="0">
                <a:latin typeface="Arial" panose="020B0604020202020204" pitchFamily="34" charset="0"/>
                <a:cs typeface="Arial" panose="020B0604020202020204" pitchFamily="34" charset="0"/>
              </a:rPr>
              <a:t>Ο ΓΚΠΔ σχετικά με την Επεξεργασία Δεδομένων Προσωπικού Χαρακτήρα Παιδιών</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pPr algn="just"/>
            <a:r>
              <a:rPr lang="el-GR" sz="2000" dirty="0" smtClean="0">
                <a:latin typeface="Arial" panose="020B0604020202020204" pitchFamily="34" charset="0"/>
                <a:cs typeface="Arial" panose="020B0604020202020204" pitchFamily="34" charset="0"/>
              </a:rPr>
              <a:t>Παρέχει </a:t>
            </a:r>
            <a:r>
              <a:rPr lang="el-GR" sz="2000" dirty="0">
                <a:latin typeface="Arial" panose="020B0604020202020204" pitchFamily="34" charset="0"/>
                <a:cs typeface="Arial" panose="020B0604020202020204" pitchFamily="34" charset="0"/>
              </a:rPr>
              <a:t>ειδική προστασία </a:t>
            </a:r>
            <a:r>
              <a:rPr lang="el-GR" sz="2000" dirty="0" smtClean="0">
                <a:latin typeface="Arial" panose="020B0604020202020204" pitchFamily="34" charset="0"/>
                <a:cs typeface="Arial" panose="020B0604020202020204" pitchFamily="34" charset="0"/>
              </a:rPr>
              <a:t>λόγω </a:t>
            </a:r>
            <a:r>
              <a:rPr lang="el-GR" sz="2000" dirty="0">
                <a:latin typeface="Arial" panose="020B0604020202020204" pitchFamily="34" charset="0"/>
                <a:cs typeface="Arial" panose="020B0604020202020204" pitchFamily="34" charset="0"/>
              </a:rPr>
              <a:t>μικρότερης, από μέρους τους, επίγνωσης των κινδύνων, συνεπειών και δικαιωμάτων τους</a:t>
            </a:r>
          </a:p>
          <a:p>
            <a:pPr algn="just"/>
            <a:r>
              <a:rPr lang="el-GR" sz="2000" dirty="0">
                <a:latin typeface="Arial" panose="020B0604020202020204" pitchFamily="34" charset="0"/>
                <a:cs typeface="Arial" panose="020B0604020202020204" pitchFamily="34" charset="0"/>
              </a:rPr>
              <a:t>Ο υπεύθυνος επεξεργασίας οφείλει να ενημερώνει τους ανήλικους χρήστες, σχετικά με την επεξεργασία των δεδομένων τους, </a:t>
            </a:r>
            <a:r>
              <a:rPr lang="el-GR" sz="2000" dirty="0" smtClean="0">
                <a:latin typeface="Arial" panose="020B0604020202020204" pitchFamily="34" charset="0"/>
                <a:cs typeface="Arial" panose="020B0604020202020204" pitchFamily="34" charset="0"/>
              </a:rPr>
              <a:t>με απλό, σαφή </a:t>
            </a:r>
            <a:r>
              <a:rPr lang="el-GR" sz="2000" dirty="0">
                <a:latin typeface="Arial" panose="020B0604020202020204" pitchFamily="34" charset="0"/>
                <a:cs typeface="Arial" panose="020B0604020202020204" pitchFamily="34" charset="0"/>
              </a:rPr>
              <a:t>και κατανοητό </a:t>
            </a:r>
            <a:r>
              <a:rPr lang="el-GR" sz="2000" dirty="0" smtClean="0">
                <a:latin typeface="Arial" panose="020B0604020202020204" pitchFamily="34" charset="0"/>
                <a:cs typeface="Arial" panose="020B0604020202020204" pitchFamily="34" charset="0"/>
              </a:rPr>
              <a:t>τρόπο, ανάλογο του βαθμού ωριμότητάς τους</a:t>
            </a:r>
            <a:endParaRPr lang="el-GR" sz="2000" dirty="0">
              <a:latin typeface="Arial" panose="020B0604020202020204" pitchFamily="34" charset="0"/>
              <a:cs typeface="Arial" panose="020B0604020202020204" pitchFamily="34" charset="0"/>
            </a:endParaRPr>
          </a:p>
          <a:p>
            <a:pPr algn="just"/>
            <a:r>
              <a:rPr lang="el-GR" sz="2000" dirty="0">
                <a:latin typeface="Arial" panose="020B0604020202020204" pitchFamily="34" charset="0"/>
                <a:cs typeface="Arial" panose="020B0604020202020204" pitchFamily="34" charset="0"/>
              </a:rPr>
              <a:t>Η άσκηση των δικαιωμάτων των </a:t>
            </a:r>
            <a:r>
              <a:rPr lang="el-GR" sz="2000" dirty="0" smtClean="0">
                <a:latin typeface="Arial" panose="020B0604020202020204" pitchFamily="34" charset="0"/>
                <a:cs typeface="Arial" panose="020B0604020202020204" pitchFamily="34" charset="0"/>
              </a:rPr>
              <a:t>παιδιών γίνεται </a:t>
            </a:r>
            <a:r>
              <a:rPr lang="el-GR" sz="2000" dirty="0">
                <a:latin typeface="Arial" panose="020B0604020202020204" pitchFamily="34" charset="0"/>
                <a:cs typeface="Arial" panose="020B0604020202020204" pitchFamily="34" charset="0"/>
              </a:rPr>
              <a:t>μέσω των </a:t>
            </a:r>
            <a:r>
              <a:rPr lang="el-GR" sz="2000" dirty="0" smtClean="0">
                <a:latin typeface="Arial" panose="020B0604020202020204" pitchFamily="34" charset="0"/>
                <a:cs typeface="Arial" panose="020B0604020202020204" pitchFamily="34" charset="0"/>
              </a:rPr>
              <a:t>νόμιμων </a:t>
            </a:r>
            <a:r>
              <a:rPr lang="el-GR" sz="2000" dirty="0">
                <a:latin typeface="Arial" panose="020B0604020202020204" pitchFamily="34" charset="0"/>
                <a:cs typeface="Arial" panose="020B0604020202020204" pitchFamily="34" charset="0"/>
              </a:rPr>
              <a:t>κηδεμόνων </a:t>
            </a:r>
            <a:r>
              <a:rPr lang="el-GR" sz="2000" dirty="0" smtClean="0">
                <a:latin typeface="Arial" panose="020B0604020202020204" pitchFamily="34" charset="0"/>
                <a:cs typeface="Arial" panose="020B0604020202020204" pitchFamily="34" charset="0"/>
              </a:rPr>
              <a:t>τους</a:t>
            </a:r>
          </a:p>
          <a:p>
            <a:pPr algn="just"/>
            <a:r>
              <a:rPr lang="el-GR" sz="2000" dirty="0">
                <a:latin typeface="Arial" panose="020B0604020202020204" pitchFamily="34" charset="0"/>
                <a:cs typeface="Arial" panose="020B0604020202020204" pitchFamily="34" charset="0"/>
              </a:rPr>
              <a:t>Για </a:t>
            </a:r>
            <a:r>
              <a:rPr lang="el-GR" sz="2000" dirty="0" smtClean="0">
                <a:latin typeface="Arial" panose="020B0604020202020204" pitchFamily="34" charset="0"/>
                <a:cs typeface="Arial" panose="020B0604020202020204" pitchFamily="34" charset="0"/>
              </a:rPr>
              <a:t>την προσφορά υπηρεσιών της κοινωνίας της πληροφορίας εισάγει ηλικιακά όρια για το έγκυρο της συγκατάθεσης των ανηλίκων, για την Κύπρο ισχύει το ηλικιακό όριο των 14 ετών (</a:t>
            </a:r>
            <a:r>
              <a:rPr lang="el-GR" sz="2000" dirty="0">
                <a:latin typeface="Arial" panose="020B0604020202020204" pitchFamily="34" charset="0"/>
                <a:cs typeface="Arial" panose="020B0604020202020204" pitchFamily="34" charset="0"/>
              </a:rPr>
              <a:t>Ά</a:t>
            </a:r>
            <a:r>
              <a:rPr lang="el-GR" sz="2000" dirty="0" smtClean="0">
                <a:latin typeface="Arial" panose="020B0604020202020204" pitchFamily="34" charset="0"/>
                <a:cs typeface="Arial" panose="020B0604020202020204" pitchFamily="34" charset="0"/>
              </a:rPr>
              <a:t>ρθρο 8(1) του Ν. 125(Ι)/2018)</a:t>
            </a:r>
          </a:p>
          <a:p>
            <a:pPr algn="just"/>
            <a:r>
              <a:rPr lang="el-GR" sz="2000" dirty="0">
                <a:latin typeface="Arial" panose="020B0604020202020204" pitchFamily="34" charset="0"/>
                <a:cs typeface="Arial" panose="020B0604020202020204" pitchFamily="34" charset="0"/>
              </a:rPr>
              <a:t>Αναθέτει στην Εποπτική Αρχή ιδιαίτερο καθήκον για την ευαισθητοποίηση του κοινού αναφορικά με δραστηριότητες που απευθύνονται ειδικά σε παιδιά</a:t>
            </a:r>
          </a:p>
          <a:p>
            <a:pPr algn="just"/>
            <a:endParaRPr lang="el-GR" sz="2000" dirty="0">
              <a:latin typeface="Arial" panose="020B0604020202020204" pitchFamily="34" charset="0"/>
              <a:cs typeface="Arial" panose="020B0604020202020204" pitchFamily="34" charset="0"/>
            </a:endParaRPr>
          </a:p>
          <a:p>
            <a:pPr algn="just"/>
            <a:endParaRPr lang="en-US"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10</a:t>
            </a:fld>
            <a:endParaRPr lang="en-US" dirty="0"/>
          </a:p>
        </p:txBody>
      </p:sp>
      <p:pic>
        <p:nvPicPr>
          <p:cNvPr id="5" name="Picture 4"/>
          <p:cNvPicPr>
            <a:picLocks noChangeAspect="1"/>
          </p:cNvPicPr>
          <p:nvPr/>
        </p:nvPicPr>
        <p:blipFill>
          <a:blip r:embed="rId2"/>
          <a:stretch>
            <a:fillRect/>
          </a:stretch>
        </p:blipFill>
        <p:spPr>
          <a:xfrm>
            <a:off x="11148544" y="5911222"/>
            <a:ext cx="712136" cy="712136"/>
          </a:xfrm>
          <a:prstGeom prst="rect">
            <a:avLst/>
          </a:prstGeom>
        </p:spPr>
      </p:pic>
    </p:spTree>
    <p:extLst>
      <p:ext uri="{BB962C8B-B14F-4D97-AF65-F5344CB8AC3E}">
        <p14:creationId xmlns:p14="http://schemas.microsoft.com/office/powerpoint/2010/main" val="1648701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latin typeface="Arial" panose="020B0604020202020204" pitchFamily="34" charset="0"/>
                <a:cs typeface="Arial" panose="020B0604020202020204" pitchFamily="34" charset="0"/>
              </a:rPr>
              <a:t>Σχολικές Μονάδες –Υπουργείο Παιδείας</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l-GR" sz="2000" dirty="0" smtClean="0">
                <a:latin typeface="Arial" panose="020B0604020202020204" pitchFamily="34" charset="0"/>
                <a:cs typeface="Arial" panose="020B0604020202020204" pitchFamily="34" charset="0"/>
              </a:rPr>
              <a:t> </a:t>
            </a:r>
            <a:r>
              <a:rPr lang="el-GR" sz="2000" b="1" dirty="0" smtClean="0">
                <a:latin typeface="Arial" panose="020B0604020202020204" pitchFamily="34" charset="0"/>
                <a:cs typeface="Arial" panose="020B0604020202020204" pitchFamily="34" charset="0"/>
              </a:rPr>
              <a:t>Υπεύθυνος </a:t>
            </a:r>
            <a:r>
              <a:rPr lang="el-GR" sz="2000" b="1" dirty="0">
                <a:latin typeface="Arial" panose="020B0604020202020204" pitchFamily="34" charset="0"/>
                <a:cs typeface="Arial" panose="020B0604020202020204" pitchFamily="34" charset="0"/>
              </a:rPr>
              <a:t>Επεξεργασίας </a:t>
            </a:r>
            <a:r>
              <a:rPr lang="el-GR" sz="2000" b="1" dirty="0" smtClean="0">
                <a:latin typeface="Arial" panose="020B0604020202020204" pitchFamily="34" charset="0"/>
                <a:cs typeface="Arial" panose="020B0604020202020204" pitchFamily="34" charset="0"/>
              </a:rPr>
              <a:t> </a:t>
            </a:r>
          </a:p>
          <a:p>
            <a:pPr marL="0" indent="0">
              <a:buNone/>
            </a:pPr>
            <a:r>
              <a:rPr lang="el-GR" sz="2000" dirty="0" smtClean="0">
                <a:latin typeface="Arial" panose="020B0604020202020204" pitchFamily="34" charset="0"/>
                <a:cs typeface="Arial" panose="020B0604020202020204" pitchFamily="34" charset="0"/>
              </a:rPr>
              <a:t>      ΥΠΑΝ μέσω των αντίστοιχων Διευθύνσεων</a:t>
            </a:r>
          </a:p>
          <a:p>
            <a:pPr marL="0" indent="0">
              <a:buNone/>
            </a:pPr>
            <a:r>
              <a:rPr lang="el-GR" sz="2000" dirty="0" smtClean="0">
                <a:latin typeface="Arial" panose="020B0604020202020204" pitchFamily="34" charset="0"/>
                <a:cs typeface="Arial" panose="020B0604020202020204" pitchFamily="34" charset="0"/>
              </a:rPr>
              <a:t>      </a:t>
            </a:r>
            <a:r>
              <a:rPr lang="el-GR" sz="2000" dirty="0">
                <a:latin typeface="Arial" panose="020B0604020202020204" pitchFamily="34" charset="0"/>
                <a:cs typeface="Arial" panose="020B0604020202020204" pitchFamily="34" charset="0"/>
              </a:rPr>
              <a:t>• Δημοτική Εκπαίδευση </a:t>
            </a:r>
            <a:endParaRPr lang="el-GR" sz="2000" dirty="0" smtClean="0">
              <a:latin typeface="Arial" panose="020B0604020202020204" pitchFamily="34" charset="0"/>
              <a:cs typeface="Arial" panose="020B0604020202020204" pitchFamily="34" charset="0"/>
            </a:endParaRPr>
          </a:p>
          <a:p>
            <a:pPr marL="0" indent="0">
              <a:buNone/>
            </a:pPr>
            <a:r>
              <a:rPr lang="el-GR" sz="2000" dirty="0" smtClean="0">
                <a:latin typeface="Arial" panose="020B0604020202020204" pitchFamily="34" charset="0"/>
                <a:cs typeface="Arial" panose="020B0604020202020204" pitchFamily="34" charset="0"/>
              </a:rPr>
              <a:t>      • </a:t>
            </a:r>
            <a:r>
              <a:rPr lang="el-GR" sz="2000" dirty="0">
                <a:latin typeface="Arial" panose="020B0604020202020204" pitchFamily="34" charset="0"/>
                <a:cs typeface="Arial" panose="020B0604020202020204" pitchFamily="34" charset="0"/>
              </a:rPr>
              <a:t>Μέση Γενική Εκπαίδευση </a:t>
            </a:r>
            <a:endParaRPr lang="el-GR" sz="2000" dirty="0" smtClean="0">
              <a:latin typeface="Arial" panose="020B0604020202020204" pitchFamily="34" charset="0"/>
              <a:cs typeface="Arial" panose="020B0604020202020204" pitchFamily="34" charset="0"/>
            </a:endParaRPr>
          </a:p>
          <a:p>
            <a:pPr marL="0" indent="0">
              <a:buNone/>
            </a:pPr>
            <a:r>
              <a:rPr lang="el-GR" sz="2000" dirty="0" smtClean="0">
                <a:latin typeface="Arial" panose="020B0604020202020204" pitchFamily="34" charset="0"/>
                <a:cs typeface="Arial" panose="020B0604020202020204" pitchFamily="34" charset="0"/>
              </a:rPr>
              <a:t>      • </a:t>
            </a:r>
            <a:r>
              <a:rPr lang="el-GR" sz="2000" dirty="0">
                <a:latin typeface="Arial" panose="020B0604020202020204" pitchFamily="34" charset="0"/>
                <a:cs typeface="Arial" panose="020B0604020202020204" pitchFamily="34" charset="0"/>
              </a:rPr>
              <a:t>Μέση Τεχνική και Επαγγελματική Εκπαίδευση</a:t>
            </a:r>
            <a:endParaRPr lang="en-US"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11</a:t>
            </a:fld>
            <a:endParaRPr lang="en-US" dirty="0"/>
          </a:p>
        </p:txBody>
      </p:sp>
      <p:pic>
        <p:nvPicPr>
          <p:cNvPr id="5" name="Picture 4"/>
          <p:cNvPicPr>
            <a:picLocks noChangeAspect="1"/>
          </p:cNvPicPr>
          <p:nvPr/>
        </p:nvPicPr>
        <p:blipFill>
          <a:blip r:embed="rId2"/>
          <a:stretch>
            <a:fillRect/>
          </a:stretch>
        </p:blipFill>
        <p:spPr>
          <a:xfrm>
            <a:off x="11148544" y="5911222"/>
            <a:ext cx="712136" cy="712136"/>
          </a:xfrm>
          <a:prstGeom prst="rect">
            <a:avLst/>
          </a:prstGeom>
        </p:spPr>
      </p:pic>
    </p:spTree>
    <p:extLst>
      <p:ext uri="{BB962C8B-B14F-4D97-AF65-F5344CB8AC3E}">
        <p14:creationId xmlns:p14="http://schemas.microsoft.com/office/powerpoint/2010/main" val="898526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latin typeface="Arial" panose="020B0604020202020204" pitchFamily="34" charset="0"/>
                <a:cs typeface="Arial" panose="020B0604020202020204" pitchFamily="34" charset="0"/>
              </a:rPr>
              <a:t>Διευθυντής</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406769"/>
            <a:ext cx="8915400" cy="4937760"/>
          </a:xfrm>
        </p:spPr>
        <p:txBody>
          <a:bodyPr>
            <a:normAutofit lnSpcReduction="10000"/>
          </a:bodyPr>
          <a:lstStyle/>
          <a:p>
            <a:pPr algn="just">
              <a:buFont typeface="Wingdings" panose="05000000000000000000" pitchFamily="2" charset="2"/>
              <a:buChar char="§"/>
            </a:pPr>
            <a:r>
              <a:rPr lang="el-GR" sz="2000" dirty="0">
                <a:latin typeface="Arial" panose="020B0604020202020204" pitchFamily="34" charset="0"/>
                <a:cs typeface="Arial" panose="020B0604020202020204" pitchFamily="34" charset="0"/>
              </a:rPr>
              <a:t>Υ</a:t>
            </a:r>
            <a:r>
              <a:rPr lang="el-GR" sz="2000" dirty="0" smtClean="0">
                <a:latin typeface="Arial" panose="020B0604020202020204" pitchFamily="34" charset="0"/>
                <a:cs typeface="Arial" panose="020B0604020202020204" pitchFamily="34" charset="0"/>
              </a:rPr>
              <a:t>πεύθυνος </a:t>
            </a:r>
            <a:r>
              <a:rPr lang="el-GR" sz="2000" dirty="0">
                <a:latin typeface="Arial" panose="020B0604020202020204" pitchFamily="34" charset="0"/>
                <a:cs typeface="Arial" panose="020B0604020202020204" pitchFamily="34" charset="0"/>
              </a:rPr>
              <a:t>για την υλοποίηση της πολιτικής του </a:t>
            </a:r>
            <a:r>
              <a:rPr lang="el-GR" sz="2000" dirty="0" smtClean="0">
                <a:latin typeface="Arial" panose="020B0604020202020204" pitchFamily="34" charset="0"/>
                <a:cs typeface="Arial" panose="020B0604020202020204" pitchFamily="34" charset="0"/>
              </a:rPr>
              <a:t>ΥΠΑΝ </a:t>
            </a:r>
            <a:r>
              <a:rPr lang="el-GR" sz="2000" dirty="0">
                <a:latin typeface="Arial" panose="020B0604020202020204" pitchFamily="34" charset="0"/>
                <a:cs typeface="Arial" panose="020B0604020202020204" pitchFamily="34" charset="0"/>
              </a:rPr>
              <a:t>στη σχολική </a:t>
            </a:r>
            <a:r>
              <a:rPr lang="el-GR" sz="2000" dirty="0" smtClean="0">
                <a:latin typeface="Arial" panose="020B0604020202020204" pitchFamily="34" charset="0"/>
                <a:cs typeface="Arial" panose="020B0604020202020204" pitchFamily="34" charset="0"/>
              </a:rPr>
              <a:t> μονάδα (εφαρμογή εγκυκλίων &amp; οδηγιών ΥΠΑΝ) / αναλαμβάνει / αναθέτει / εποπτεύει / συντονίζει όλες τις διαδικασίες εντός της σχολικής μονάδας / επικοινωνεί με τα Επαρχιακά Γραφεία / ΥΠΑΝ / Σχολικές Εφορείες κ.α. </a:t>
            </a:r>
          </a:p>
          <a:p>
            <a:pPr algn="just">
              <a:buFont typeface="Wingdings" panose="05000000000000000000" pitchFamily="2" charset="2"/>
              <a:buChar char="§"/>
            </a:pPr>
            <a:r>
              <a:rPr lang="el-GR" sz="2000" dirty="0" smtClean="0">
                <a:latin typeface="Arial" panose="020B0604020202020204" pitchFamily="34" charset="0"/>
                <a:cs typeface="Arial" panose="020B0604020202020204" pitchFamily="34" charset="0"/>
              </a:rPr>
              <a:t>Τελεί </a:t>
            </a:r>
            <a:r>
              <a:rPr lang="el-GR" sz="2000" dirty="0">
                <a:latin typeface="Arial" panose="020B0604020202020204" pitchFamily="34" charset="0"/>
                <a:cs typeface="Arial" panose="020B0604020202020204" pitchFamily="34" charset="0"/>
              </a:rPr>
              <a:t>υπό τον έλεγχο της αρμόδιας Διεύθυνσης </a:t>
            </a:r>
            <a:r>
              <a:rPr lang="el-GR" sz="2000" dirty="0" smtClean="0">
                <a:latin typeface="Arial" panose="020B0604020202020204" pitchFamily="34" charset="0"/>
                <a:cs typeface="Arial" panose="020B0604020202020204" pitchFamily="34" charset="0"/>
              </a:rPr>
              <a:t>Δημοτικής Εκπαίδευσης</a:t>
            </a:r>
          </a:p>
          <a:p>
            <a:pPr algn="just">
              <a:buFont typeface="Wingdings" panose="05000000000000000000" pitchFamily="2" charset="2"/>
              <a:buChar char="§"/>
            </a:pPr>
            <a:r>
              <a:rPr lang="el-GR" sz="2000" dirty="0" smtClean="0">
                <a:latin typeface="Arial" panose="020B0604020202020204" pitchFamily="34" charset="0"/>
                <a:cs typeface="Arial" panose="020B0604020202020204" pitchFamily="34" charset="0"/>
              </a:rPr>
              <a:t>Υπεύθυνος </a:t>
            </a:r>
            <a:r>
              <a:rPr lang="el-GR" sz="2000" dirty="0">
                <a:latin typeface="Arial" panose="020B0604020202020204" pitchFamily="34" charset="0"/>
                <a:cs typeface="Arial" panose="020B0604020202020204" pitchFamily="34" charset="0"/>
              </a:rPr>
              <a:t>για την αλληλογραφία του σχολείου </a:t>
            </a:r>
            <a:endParaRPr lang="el-GR" sz="2000" dirty="0" smtClean="0">
              <a:latin typeface="Arial" panose="020B0604020202020204" pitchFamily="34" charset="0"/>
              <a:cs typeface="Arial" panose="020B0604020202020204" pitchFamily="34" charset="0"/>
            </a:endParaRPr>
          </a:p>
          <a:p>
            <a:pPr algn="just">
              <a:buFont typeface="Wingdings" panose="05000000000000000000" pitchFamily="2" charset="2"/>
              <a:buChar char="§"/>
            </a:pPr>
            <a:r>
              <a:rPr lang="el-GR" sz="2000" dirty="0" smtClean="0">
                <a:latin typeface="Arial" panose="020B0604020202020204" pitchFamily="34" charset="0"/>
                <a:cs typeface="Arial" panose="020B0604020202020204" pitchFamily="34" charset="0"/>
              </a:rPr>
              <a:t>Υπεύθυνος </a:t>
            </a:r>
            <a:r>
              <a:rPr lang="el-GR" sz="2000" dirty="0">
                <a:latin typeface="Arial" panose="020B0604020202020204" pitchFamily="34" charset="0"/>
                <a:cs typeface="Arial" panose="020B0604020202020204" pitchFamily="34" charset="0"/>
              </a:rPr>
              <a:t>για κάθε έντυπο που εκδίδει το σχολείο το οποίο πραγματεύεται προσωπικά </a:t>
            </a:r>
            <a:r>
              <a:rPr lang="el-GR" sz="2000" dirty="0" smtClean="0">
                <a:latin typeface="Arial" panose="020B0604020202020204" pitchFamily="34" charset="0"/>
                <a:cs typeface="Arial" panose="020B0604020202020204" pitchFamily="34" charset="0"/>
              </a:rPr>
              <a:t>δεδομένα</a:t>
            </a:r>
          </a:p>
          <a:p>
            <a:pPr algn="just">
              <a:buFont typeface="Wingdings" panose="05000000000000000000" pitchFamily="2" charset="2"/>
              <a:buChar char="§"/>
            </a:pPr>
            <a:r>
              <a:rPr lang="el-GR" sz="2000" dirty="0" smtClean="0">
                <a:latin typeface="Arial" panose="020B0604020202020204" pitchFamily="34" charset="0"/>
                <a:cs typeface="Arial" panose="020B0604020202020204" pitchFamily="34" charset="0"/>
              </a:rPr>
              <a:t>Υπεύθυνος </a:t>
            </a:r>
            <a:r>
              <a:rPr lang="el-GR" sz="2000" dirty="0">
                <a:latin typeface="Arial" panose="020B0604020202020204" pitchFamily="34" charset="0"/>
                <a:cs typeface="Arial" panose="020B0604020202020204" pitchFamily="34" charset="0"/>
              </a:rPr>
              <a:t>για τη διακίνηση και ασφάλεια όλων </a:t>
            </a:r>
            <a:r>
              <a:rPr lang="el-GR" sz="2000" dirty="0" smtClean="0">
                <a:latin typeface="Arial" panose="020B0604020202020204" pitchFamily="34" charset="0"/>
                <a:cs typeface="Arial" panose="020B0604020202020204" pitchFamily="34" charset="0"/>
              </a:rPr>
              <a:t>των προσωπικών </a:t>
            </a:r>
            <a:r>
              <a:rPr lang="el-GR" sz="2000" dirty="0">
                <a:latin typeface="Arial" panose="020B0604020202020204" pitchFamily="34" charset="0"/>
                <a:cs typeface="Arial" panose="020B0604020202020204" pitchFamily="34" charset="0"/>
              </a:rPr>
              <a:t>δεδομένων εντός της σχολικής </a:t>
            </a:r>
            <a:r>
              <a:rPr lang="el-GR" sz="2000" dirty="0" smtClean="0">
                <a:latin typeface="Arial" panose="020B0604020202020204" pitchFamily="34" charset="0"/>
                <a:cs typeface="Arial" panose="020B0604020202020204" pitchFamily="34" charset="0"/>
              </a:rPr>
              <a:t>μονάδας</a:t>
            </a:r>
          </a:p>
          <a:p>
            <a:pPr algn="just">
              <a:buFont typeface="Wingdings" panose="05000000000000000000" pitchFamily="2" charset="2"/>
              <a:buChar char="§"/>
            </a:pPr>
            <a:r>
              <a:rPr lang="el-GR" sz="2000" dirty="0" smtClean="0">
                <a:latin typeface="Arial" panose="020B0604020202020204" pitchFamily="34" charset="0"/>
                <a:cs typeface="Arial" panose="020B0604020202020204" pitchFamily="34" charset="0"/>
              </a:rPr>
              <a:t>Υπεύθυνος για παροχή οδηγιών στο βοηθητικό γραμματειακό </a:t>
            </a:r>
            <a:r>
              <a:rPr lang="el-GR" sz="2000" dirty="0">
                <a:latin typeface="Arial" panose="020B0604020202020204" pitchFamily="34" charset="0"/>
                <a:cs typeface="Arial" panose="020B0604020202020204" pitchFamily="34" charset="0"/>
              </a:rPr>
              <a:t>π</a:t>
            </a:r>
            <a:r>
              <a:rPr lang="el-GR" sz="2000" dirty="0" smtClean="0">
                <a:latin typeface="Arial" panose="020B0604020202020204" pitchFamily="34" charset="0"/>
                <a:cs typeface="Arial" panose="020B0604020202020204" pitchFamily="34" charset="0"/>
              </a:rPr>
              <a:t>ροσωπικό εκ μέρους του ΥΠΑΝ στο πλαίσιο υλοποίησης της σύμβασης ανάθεσης μεταξύ ΥΠΑΝ (υπεύθυνος επεξεργασίας) και Σχολικών Εφορειών (εκτελών την επεξεργασία) </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12</a:t>
            </a:fld>
            <a:endParaRPr lang="en-US" dirty="0"/>
          </a:p>
        </p:txBody>
      </p:sp>
      <p:pic>
        <p:nvPicPr>
          <p:cNvPr id="5" name="Picture 4"/>
          <p:cNvPicPr>
            <a:picLocks noChangeAspect="1"/>
          </p:cNvPicPr>
          <p:nvPr/>
        </p:nvPicPr>
        <p:blipFill>
          <a:blip r:embed="rId2"/>
          <a:stretch>
            <a:fillRect/>
          </a:stretch>
        </p:blipFill>
        <p:spPr>
          <a:xfrm>
            <a:off x="11148544" y="5911222"/>
            <a:ext cx="712136" cy="712136"/>
          </a:xfrm>
          <a:prstGeom prst="rect">
            <a:avLst/>
          </a:prstGeom>
        </p:spPr>
      </p:pic>
    </p:spTree>
    <p:extLst>
      <p:ext uri="{BB962C8B-B14F-4D97-AF65-F5344CB8AC3E}">
        <p14:creationId xmlns:p14="http://schemas.microsoft.com/office/powerpoint/2010/main" val="9479941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512462"/>
            <a:ext cx="8911687" cy="1280890"/>
          </a:xfrm>
        </p:spPr>
        <p:txBody>
          <a:bodyPr>
            <a:normAutofit fontScale="90000"/>
          </a:bodyPr>
          <a:lstStyle/>
          <a:p>
            <a:r>
              <a:rPr lang="el-GR" sz="4000" b="1" dirty="0" smtClean="0">
                <a:latin typeface="Arial" panose="020B0604020202020204" pitchFamily="34" charset="0"/>
                <a:cs typeface="Arial" panose="020B0604020202020204" pitchFamily="34" charset="0"/>
              </a:rPr>
              <a:t>Γραμματεία</a:t>
            </a:r>
            <a:r>
              <a:rPr lang="el-GR" dirty="0" smtClean="0">
                <a:latin typeface="Arial" panose="020B0604020202020204" pitchFamily="34" charset="0"/>
                <a:cs typeface="Arial" panose="020B0604020202020204" pitchFamily="34" charset="0"/>
              </a:rPr>
              <a:t/>
            </a:r>
            <a:br>
              <a:rPr lang="el-GR" dirty="0" smtClean="0">
                <a:latin typeface="Arial" panose="020B0604020202020204" pitchFamily="34" charset="0"/>
                <a:cs typeface="Arial" panose="020B0604020202020204" pitchFamily="34" charset="0"/>
              </a:rPr>
            </a:br>
            <a:r>
              <a:rPr lang="el-GR" dirty="0">
                <a:latin typeface="Arial" panose="020B0604020202020204" pitchFamily="34" charset="0"/>
                <a:cs typeface="Arial" panose="020B0604020202020204" pitchFamily="34" charset="0"/>
              </a:rPr>
              <a:t/>
            </a:r>
            <a:br>
              <a:rPr lang="el-GR"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97850" y="1793352"/>
            <a:ext cx="8915400" cy="3777622"/>
          </a:xfrm>
        </p:spPr>
        <p:txBody>
          <a:bodyPr>
            <a:normAutofit lnSpcReduction="10000"/>
          </a:bodyPr>
          <a:lstStyle/>
          <a:p>
            <a:pPr algn="just">
              <a:buFont typeface="Arial" panose="020B0604020202020204" pitchFamily="34" charset="0"/>
              <a:buChar char="•"/>
            </a:pPr>
            <a:r>
              <a:rPr lang="el-GR" sz="2000" dirty="0" smtClean="0">
                <a:latin typeface="Arial" panose="020B0604020202020204" pitchFamily="34" charset="0"/>
                <a:cs typeface="Arial" panose="020B0604020202020204" pitchFamily="34" charset="0"/>
              </a:rPr>
              <a:t>Βοηθητικό Γραμματειακό Προσωπικό (ΒΓΠ)</a:t>
            </a:r>
          </a:p>
          <a:p>
            <a:pPr algn="just">
              <a:buFont typeface="Arial" panose="020B0604020202020204" pitchFamily="34" charset="0"/>
              <a:buChar char="•"/>
            </a:pPr>
            <a:r>
              <a:rPr lang="el-GR" sz="2000" dirty="0" smtClean="0">
                <a:latin typeface="Arial" panose="020B0604020202020204" pitchFamily="34" charset="0"/>
                <a:cs typeface="Arial" panose="020B0604020202020204" pitchFamily="34" charset="0"/>
              </a:rPr>
              <a:t>Σημαντικός ρόλος στο πλαίσιο υλοποίησης της σύμβασης ανάθεσης ως προσωπικό του εκτελούντος την επεξεργασία (Σχολικές Εφορείες)</a:t>
            </a:r>
          </a:p>
          <a:p>
            <a:pPr algn="just">
              <a:buFont typeface="Arial" panose="020B0604020202020204" pitchFamily="34" charset="0"/>
              <a:buChar char="•"/>
            </a:pPr>
            <a:r>
              <a:rPr lang="el-GR" sz="2000" dirty="0" smtClean="0">
                <a:latin typeface="Arial" panose="020B0604020202020204" pitchFamily="34" charset="0"/>
                <a:cs typeface="Arial" panose="020B0604020202020204" pitchFamily="34" charset="0"/>
              </a:rPr>
              <a:t>Συλλέγουν και επεξεργάζονται δεδομένα προσωπικού χαρακτήρα εκ μέρους και για λογαριασμό του ΥΠΑΝ - μαθητών / γονέων / κηδεμόνων/ διδακτικού προσωπικού (ΣΕΠ) π.χ. καταχώριση δεδομένων στην ηλεκτρονική βάση της σχολικής μονάδας, φύλαξη και αρχειοθέτηση εντύπων εγγράφων σε φοριαμούς που κλειδώνουν </a:t>
            </a:r>
          </a:p>
          <a:p>
            <a:pPr algn="just">
              <a:buFont typeface="Arial" panose="020B0604020202020204" pitchFamily="34" charset="0"/>
              <a:buChar char="•"/>
            </a:pPr>
            <a:r>
              <a:rPr lang="el-GR" sz="2000" dirty="0" smtClean="0">
                <a:latin typeface="Arial" panose="020B0604020202020204" pitchFamily="34" charset="0"/>
                <a:cs typeface="Arial" panose="020B0604020202020204" pitchFamily="34" charset="0"/>
              </a:rPr>
              <a:t>Ενεργούν με βάση τις γραπτές και άλλες οδηγίες του ΥΠΑΝ και των διευθύνσεων των σχολικών μονάδων</a:t>
            </a:r>
          </a:p>
          <a:p>
            <a:pPr algn="just">
              <a:buFont typeface="Arial" panose="020B0604020202020204" pitchFamily="34" charset="0"/>
              <a:buChar char="•"/>
            </a:pPr>
            <a:r>
              <a:rPr lang="el-GR" sz="2000" dirty="0" smtClean="0">
                <a:latin typeface="Arial" panose="020B0604020202020204" pitchFamily="34" charset="0"/>
                <a:cs typeface="Arial" panose="020B0604020202020204" pitchFamily="34" charset="0"/>
              </a:rPr>
              <a:t>Τήρηση εμπιστευτικότητας</a:t>
            </a:r>
            <a:r>
              <a:rPr lang="en-US" sz="2000" dirty="0" smtClean="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 εχεμύθειας</a:t>
            </a:r>
          </a:p>
          <a:p>
            <a:pPr>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13</a:t>
            </a:fld>
            <a:endParaRPr lang="en-US" dirty="0"/>
          </a:p>
        </p:txBody>
      </p:sp>
      <p:pic>
        <p:nvPicPr>
          <p:cNvPr id="5" name="Picture 4"/>
          <p:cNvPicPr>
            <a:picLocks noChangeAspect="1"/>
          </p:cNvPicPr>
          <p:nvPr/>
        </p:nvPicPr>
        <p:blipFill>
          <a:blip r:embed="rId2"/>
          <a:stretch>
            <a:fillRect/>
          </a:stretch>
        </p:blipFill>
        <p:spPr>
          <a:xfrm>
            <a:off x="11148544" y="5911222"/>
            <a:ext cx="712136" cy="712136"/>
          </a:xfrm>
          <a:prstGeom prst="rect">
            <a:avLst/>
          </a:prstGeom>
        </p:spPr>
      </p:pic>
    </p:spTree>
    <p:extLst>
      <p:ext uri="{BB962C8B-B14F-4D97-AF65-F5344CB8AC3E}">
        <p14:creationId xmlns:p14="http://schemas.microsoft.com/office/powerpoint/2010/main" val="2873758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latin typeface="Arial" panose="020B0604020202020204" pitchFamily="34" charset="0"/>
                <a:cs typeface="Arial" panose="020B0604020202020204" pitchFamily="34" charset="0"/>
              </a:rPr>
              <a:t>Εκπαιδευτικοί</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04356" y="1801969"/>
            <a:ext cx="9044188" cy="3777622"/>
          </a:xfrm>
        </p:spPr>
        <p:txBody>
          <a:bodyPr/>
          <a:lstStyle/>
          <a:p>
            <a:pPr algn="just"/>
            <a:r>
              <a:rPr lang="el-GR" sz="2000" dirty="0" smtClean="0">
                <a:latin typeface="Arial" panose="020B0604020202020204" pitchFamily="34" charset="0"/>
                <a:cs typeface="Arial" panose="020B0604020202020204" pitchFamily="34" charset="0"/>
              </a:rPr>
              <a:t>Ιδιότητα – πρόσωπα που τελούν υπό την εποπτεία του εργοδότη / υπεύθυνου επεξεργασίας </a:t>
            </a:r>
          </a:p>
          <a:p>
            <a:pPr algn="just"/>
            <a:r>
              <a:rPr lang="el-GR" sz="2000" dirty="0" smtClean="0">
                <a:latin typeface="Arial" panose="020B0604020202020204" pitchFamily="34" charset="0"/>
                <a:cs typeface="Arial" panose="020B0604020202020204" pitchFamily="34" charset="0"/>
              </a:rPr>
              <a:t>Συλλογή / επεξεργασία / κοινολόγηση εγγράφων με προσωπικά δεδομένα βάσει των οδηγιών της Διεύθυνσης της σχολικής μονάδας / ΥΠΑΝ </a:t>
            </a:r>
          </a:p>
          <a:p>
            <a:pPr algn="just"/>
            <a:r>
              <a:rPr lang="el-GR" sz="2000" dirty="0" smtClean="0">
                <a:latin typeface="Arial" panose="020B0604020202020204" pitchFamily="34" charset="0"/>
                <a:cs typeface="Arial" panose="020B0604020202020204" pitchFamily="34" charset="0"/>
              </a:rPr>
              <a:t>Πρόσβαση σε δεδομένα προσωπικού χαρακτήρα βάσει της Αρχής Ανάγκης Γνώσης στο πλαίσιο των καθηκόντων τους</a:t>
            </a:r>
          </a:p>
          <a:p>
            <a:pPr algn="just"/>
            <a:r>
              <a:rPr lang="el-GR" sz="2000" dirty="0" smtClean="0">
                <a:latin typeface="Arial" panose="020B0604020202020204" pitchFamily="34" charset="0"/>
                <a:cs typeface="Arial" panose="020B0604020202020204" pitchFamily="34" charset="0"/>
              </a:rPr>
              <a:t>Τήρηση εμπιστευτικότητας και εχεμύθειας για κάθε πληροφορία / δεδομένο προσωπικού χαρακτήρα το οποίο περιέρχεται σε γνώση τους στο πλαίσιο της άσκησης των υπηρεσιακών τους καθηκόντων</a:t>
            </a:r>
          </a:p>
          <a:p>
            <a:pPr marL="0" indent="0">
              <a:buNone/>
            </a:pPr>
            <a:endParaRPr lang="el-GR" dirty="0" smtClean="0">
              <a:latin typeface="Arial" panose="020B0604020202020204" pitchFamily="34" charset="0"/>
              <a:cs typeface="Arial" panose="020B0604020202020204" pitchFamily="34" charset="0"/>
            </a:endParaRPr>
          </a:p>
          <a:p>
            <a:endParaRPr lang="el-GR" dirty="0" smtClean="0">
              <a:latin typeface="Arial" panose="020B0604020202020204" pitchFamily="34" charset="0"/>
              <a:cs typeface="Arial" panose="020B0604020202020204" pitchFamily="34" charset="0"/>
            </a:endParaRPr>
          </a:p>
          <a:p>
            <a:endParaRPr lang="el-GR"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14</a:t>
            </a:fld>
            <a:endParaRPr lang="en-US" dirty="0"/>
          </a:p>
        </p:txBody>
      </p:sp>
      <p:pic>
        <p:nvPicPr>
          <p:cNvPr id="5" name="Picture 4"/>
          <p:cNvPicPr>
            <a:picLocks noChangeAspect="1"/>
          </p:cNvPicPr>
          <p:nvPr/>
        </p:nvPicPr>
        <p:blipFill>
          <a:blip r:embed="rId2"/>
          <a:stretch>
            <a:fillRect/>
          </a:stretch>
        </p:blipFill>
        <p:spPr>
          <a:xfrm>
            <a:off x="11148544" y="5911222"/>
            <a:ext cx="712136" cy="712136"/>
          </a:xfrm>
          <a:prstGeom prst="rect">
            <a:avLst/>
          </a:prstGeom>
        </p:spPr>
      </p:pic>
    </p:spTree>
    <p:extLst>
      <p:ext uri="{BB962C8B-B14F-4D97-AF65-F5344CB8AC3E}">
        <p14:creationId xmlns:p14="http://schemas.microsoft.com/office/powerpoint/2010/main" val="3516185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smtClean="0">
                <a:latin typeface="Arial" panose="020B0604020202020204" pitchFamily="34" charset="0"/>
                <a:cs typeface="Arial" panose="020B0604020202020204" pitchFamily="34" charset="0"/>
              </a:rPr>
              <a:t>Επεξεργασία δεδομένων σε επίπεδο σχολικών μονάδων – Νομική Βάση</a:t>
            </a:r>
            <a:endParaRPr lang="en-US"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33144" y="1905000"/>
            <a:ext cx="8915400" cy="4140591"/>
          </a:xfrm>
        </p:spPr>
        <p:txBody>
          <a:bodyPr>
            <a:normAutofit lnSpcReduction="10000"/>
          </a:bodyPr>
          <a:lstStyle/>
          <a:p>
            <a:pPr algn="just"/>
            <a:r>
              <a:rPr lang="el-GR" sz="2000" dirty="0" smtClean="0">
                <a:latin typeface="Arial" panose="020B0604020202020204" pitchFamily="34" charset="0"/>
                <a:cs typeface="Arial" panose="020B0604020202020204" pitchFamily="34" charset="0"/>
              </a:rPr>
              <a:t>Η νομική βάση για τη συλλογή και επεξεργασία δεδομένων των παιδιών / γονέων / κηδεμόνων / διδακτικού προσωπικού μπορεί να είναι έγκυρη με βάση τις διατάξεις του άρθρου 6 του ΓΚΠΔ αν:</a:t>
            </a:r>
          </a:p>
          <a:p>
            <a:pPr algn="just"/>
            <a:r>
              <a:rPr lang="el-GR" sz="2000" dirty="0">
                <a:latin typeface="Arial" panose="020B0604020202020204" pitchFamily="34" charset="0"/>
                <a:cs typeface="Arial" panose="020B0604020202020204" pitchFamily="34" charset="0"/>
              </a:rPr>
              <a:t>η επεξεργασία είναι απαραίτητη για τη συμμόρφωση με έννομη υποχρέωση του υπευθύνου </a:t>
            </a:r>
            <a:r>
              <a:rPr lang="el-GR" sz="2000" dirty="0" smtClean="0">
                <a:latin typeface="Arial" panose="020B0604020202020204" pitchFamily="34" charset="0"/>
                <a:cs typeface="Arial" panose="020B0604020202020204" pitchFamily="34" charset="0"/>
              </a:rPr>
              <a:t>επεξεργασίας βάσει πρωτογενών και δευτερογενών νομικών πράξεων (ο περί Δημόσιας Εκπαιδευτικής Υπηρεσίας Νόμος, οι περί Λειτουργίας Δημόσιων Σχολείων Δημοτικής Εκπαίδευσης Κανονισμοί κ.α.)</a:t>
            </a:r>
          </a:p>
          <a:p>
            <a:pPr algn="just"/>
            <a:r>
              <a:rPr lang="el-GR" sz="2000" dirty="0" smtClean="0">
                <a:latin typeface="Arial" panose="020B0604020202020204" pitchFamily="34" charset="0"/>
                <a:cs typeface="Arial" panose="020B0604020202020204" pitchFamily="34" charset="0"/>
              </a:rPr>
              <a:t>είναι απαραίτητη για την εκπλήρωση </a:t>
            </a:r>
            <a:r>
              <a:rPr lang="el-GR" sz="2000" dirty="0">
                <a:latin typeface="Arial" panose="020B0604020202020204" pitchFamily="34" charset="0"/>
                <a:cs typeface="Arial" panose="020B0604020202020204" pitchFamily="34" charset="0"/>
              </a:rPr>
              <a:t>καθήκοντος που εκτελείται προς το δημόσιο συμφέρον ή κατά την άσκηση δημόσιας εξουσίας που έχει ανατεθεί στον υπεύθυνο </a:t>
            </a:r>
            <a:r>
              <a:rPr lang="el-GR" sz="2000" dirty="0" smtClean="0">
                <a:latin typeface="Arial" panose="020B0604020202020204" pitchFamily="34" charset="0"/>
                <a:cs typeface="Arial" panose="020B0604020202020204" pitchFamily="34" charset="0"/>
              </a:rPr>
              <a:t>επεξεργασίας</a:t>
            </a:r>
          </a:p>
          <a:p>
            <a:pPr algn="just"/>
            <a:r>
              <a:rPr lang="el-GR" sz="2000" dirty="0" smtClean="0">
                <a:latin typeface="Arial" panose="020B0604020202020204" pitchFamily="34" charset="0"/>
                <a:cs typeface="Arial" panose="020B0604020202020204" pitchFamily="34" charset="0"/>
              </a:rPr>
              <a:t>βασίζεται  σε έγκυρη συγκατάθεση γονέα / κηδεμόνα για πράξεις που δεν εμπίπτουν στη σφαίρα της άσκησης δημόσιας εξουσίας</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15</a:t>
            </a:fld>
            <a:endParaRPr lang="en-US" dirty="0"/>
          </a:p>
        </p:txBody>
      </p:sp>
      <p:pic>
        <p:nvPicPr>
          <p:cNvPr id="5" name="Picture 4"/>
          <p:cNvPicPr>
            <a:picLocks noChangeAspect="1"/>
          </p:cNvPicPr>
          <p:nvPr/>
        </p:nvPicPr>
        <p:blipFill>
          <a:blip r:embed="rId2"/>
          <a:stretch>
            <a:fillRect/>
          </a:stretch>
        </p:blipFill>
        <p:spPr>
          <a:xfrm>
            <a:off x="11148544" y="5911222"/>
            <a:ext cx="712136" cy="712136"/>
          </a:xfrm>
          <a:prstGeom prst="rect">
            <a:avLst/>
          </a:prstGeom>
        </p:spPr>
      </p:pic>
    </p:spTree>
    <p:extLst>
      <p:ext uri="{BB962C8B-B14F-4D97-AF65-F5344CB8AC3E}">
        <p14:creationId xmlns:p14="http://schemas.microsoft.com/office/powerpoint/2010/main" val="969674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984" y="596997"/>
            <a:ext cx="8911687" cy="1280890"/>
          </a:xfrm>
        </p:spPr>
        <p:txBody>
          <a:bodyPr>
            <a:normAutofit/>
          </a:bodyPr>
          <a:lstStyle/>
          <a:p>
            <a:r>
              <a:rPr lang="el-GR" sz="2800" b="1" dirty="0" smtClean="0">
                <a:latin typeface="Arial" panose="020B0604020202020204" pitchFamily="34" charset="0"/>
                <a:cs typeface="Arial" panose="020B0604020202020204" pitchFamily="34" charset="0"/>
              </a:rPr>
              <a:t>Επεξεργασία δεδομένων σε επίπεδο σχολικών μονάδων – Αρχεία / Δεδομένα</a:t>
            </a:r>
            <a:endParaRPr lang="en-US"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70271" y="1877887"/>
            <a:ext cx="8915400" cy="4328491"/>
          </a:xfrm>
        </p:spPr>
        <p:txBody>
          <a:bodyPr>
            <a:normAutofit/>
          </a:bodyPr>
          <a:lstStyle/>
          <a:p>
            <a:pPr algn="just"/>
            <a:r>
              <a:rPr lang="el-GR" sz="2000" dirty="0" smtClean="0">
                <a:latin typeface="Arial" panose="020B0604020202020204" pitchFamily="34" charset="0"/>
                <a:cs typeface="Arial" panose="020B0604020202020204" pitchFamily="34" charset="0"/>
              </a:rPr>
              <a:t>Διενεργείται βάσει νομικών πράξεων / Οδηγιών / Εγκυκλίων / Εντύπων της οικείας Διεύθυνσης / ΥΠΑΝ</a:t>
            </a:r>
          </a:p>
          <a:p>
            <a:pPr algn="just"/>
            <a:r>
              <a:rPr lang="el-GR" sz="2000" dirty="0" smtClean="0">
                <a:latin typeface="Arial" panose="020B0604020202020204" pitchFamily="34" charset="0"/>
                <a:cs typeface="Arial" panose="020B0604020202020204" pitchFamily="34" charset="0"/>
              </a:rPr>
              <a:t>Αρχείο (Ατομικό Δελτίο Μαθητή)</a:t>
            </a:r>
          </a:p>
          <a:p>
            <a:pPr algn="just"/>
            <a:r>
              <a:rPr lang="el-GR" sz="2000" dirty="0" smtClean="0">
                <a:latin typeface="Arial" panose="020B0604020202020204" pitchFamily="34" charset="0"/>
                <a:cs typeface="Arial" panose="020B0604020202020204" pitchFamily="34" charset="0"/>
              </a:rPr>
              <a:t>Αρχείο εγγραφών / φοίτησης</a:t>
            </a:r>
          </a:p>
          <a:p>
            <a:pPr algn="just"/>
            <a:r>
              <a:rPr lang="el-GR" sz="2000" dirty="0" smtClean="0">
                <a:latin typeface="Arial" panose="020B0604020202020204" pitchFamily="34" charset="0"/>
                <a:cs typeface="Arial" panose="020B0604020202020204" pitchFamily="34" charset="0"/>
              </a:rPr>
              <a:t>Αρχείο Συγκαταθέσεων γονέων / κηδεμόνων</a:t>
            </a:r>
          </a:p>
          <a:p>
            <a:pPr algn="just"/>
            <a:r>
              <a:rPr lang="el-GR" sz="2000" dirty="0" smtClean="0">
                <a:latin typeface="Arial" panose="020B0604020202020204" pitchFamily="34" charset="0"/>
                <a:cs typeface="Arial" panose="020B0604020202020204" pitchFamily="34" charset="0"/>
              </a:rPr>
              <a:t>Έρευνες από φοιτητές / άλλους Φορείς - απαραίτητη η έγκριση από το ΥΠΑΝ, συγκατάθεση γονέων / κηδεμόνων</a:t>
            </a:r>
          </a:p>
          <a:p>
            <a:pPr algn="just"/>
            <a:r>
              <a:rPr lang="el-GR" sz="2000" dirty="0" smtClean="0">
                <a:latin typeface="Arial" panose="020B0604020202020204" pitchFamily="34" charset="0"/>
                <a:cs typeface="Arial" panose="020B0604020202020204" pitchFamily="34" charset="0"/>
              </a:rPr>
              <a:t>Αρχείο εισερχόμενης και εξερχόμενης αλληλογραφίας</a:t>
            </a:r>
          </a:p>
          <a:p>
            <a:pPr algn="just"/>
            <a:r>
              <a:rPr lang="el-GR" sz="2000" dirty="0" smtClean="0">
                <a:latin typeface="Arial" panose="020B0604020202020204" pitchFamily="34" charset="0"/>
                <a:cs typeface="Arial" panose="020B0604020202020204" pitchFamily="34" charset="0"/>
              </a:rPr>
              <a:t>Δεδομένα που αφορούν στο Διδακτικό προσωπικό κ.α.</a:t>
            </a:r>
          </a:p>
          <a:p>
            <a:pPr marL="0" indent="0">
              <a:buNone/>
            </a:pPr>
            <a:endParaRPr lang="el-GR" dirty="0" smtClean="0">
              <a:latin typeface="Arial" panose="020B0604020202020204" pitchFamily="34" charset="0"/>
              <a:cs typeface="Arial" panose="020B0604020202020204" pitchFamily="34" charset="0"/>
            </a:endParaRPr>
          </a:p>
          <a:p>
            <a:pPr marL="0" indent="0">
              <a:buNone/>
            </a:pPr>
            <a:endParaRPr lang="el-GR" dirty="0" smtClean="0">
              <a:latin typeface="Arial" panose="020B0604020202020204" pitchFamily="34" charset="0"/>
              <a:cs typeface="Arial" panose="020B0604020202020204" pitchFamily="34" charset="0"/>
            </a:endParaRPr>
          </a:p>
          <a:p>
            <a:pPr marL="0" indent="0">
              <a:buNone/>
            </a:pPr>
            <a:endParaRPr lang="el-GR"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16</a:t>
            </a:fld>
            <a:endParaRPr lang="en-US" dirty="0"/>
          </a:p>
        </p:txBody>
      </p:sp>
      <p:pic>
        <p:nvPicPr>
          <p:cNvPr id="5" name="Picture 4"/>
          <p:cNvPicPr>
            <a:picLocks noChangeAspect="1"/>
          </p:cNvPicPr>
          <p:nvPr/>
        </p:nvPicPr>
        <p:blipFill>
          <a:blip r:embed="rId2"/>
          <a:stretch>
            <a:fillRect/>
          </a:stretch>
        </p:blipFill>
        <p:spPr>
          <a:xfrm>
            <a:off x="11148544" y="5911222"/>
            <a:ext cx="712136" cy="712136"/>
          </a:xfrm>
          <a:prstGeom prst="rect">
            <a:avLst/>
          </a:prstGeom>
        </p:spPr>
      </p:pic>
    </p:spTree>
    <p:extLst>
      <p:ext uri="{BB962C8B-B14F-4D97-AF65-F5344CB8AC3E}">
        <p14:creationId xmlns:p14="http://schemas.microsoft.com/office/powerpoint/2010/main" val="3085600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a:latin typeface="Arial" panose="020B0604020202020204" pitchFamily="34" charset="0"/>
                <a:cs typeface="Arial" panose="020B0604020202020204" pitchFamily="34" charset="0"/>
              </a:rPr>
              <a:t>Επεξεργασία δεδομένων σε επίπεδο σχολικών </a:t>
            </a:r>
            <a:r>
              <a:rPr lang="el-GR" sz="2800" b="1" dirty="0" smtClean="0">
                <a:latin typeface="Arial" panose="020B0604020202020204" pitchFamily="34" charset="0"/>
                <a:cs typeface="Arial" panose="020B0604020202020204" pitchFamily="34" charset="0"/>
              </a:rPr>
              <a:t>μονάδων – Ασφάλεια Δεδομένων</a:t>
            </a:r>
            <a:endParaRPr lang="en-US"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12317" y="2107842"/>
            <a:ext cx="8836227" cy="3086793"/>
          </a:xfrm>
        </p:spPr>
        <p:txBody>
          <a:bodyPr/>
          <a:lstStyle/>
          <a:p>
            <a:pPr algn="just"/>
            <a:r>
              <a:rPr lang="el-GR" sz="2000" dirty="0" smtClean="0">
                <a:latin typeface="Arial" panose="020B0604020202020204" pitchFamily="34" charset="0"/>
                <a:cs typeface="Arial" panose="020B0604020202020204" pitchFamily="34" charset="0"/>
              </a:rPr>
              <a:t>Λήψη κατάλληλων μέτρων για την ασφάλεια των δεδομένων βάσει των βέλτιστων πρακτικών ασφάλειας πληροφοριών, Οδηγιών / Εγκυκλίων ΥΠΑΝ (τεχνικά / οργανωτικά / μέτρα φυσικής ασφάλειας) </a:t>
            </a:r>
          </a:p>
          <a:p>
            <a:pPr algn="just"/>
            <a:r>
              <a:rPr lang="el-GR" sz="2000" dirty="0" smtClean="0">
                <a:latin typeface="Arial" panose="020B0604020202020204" pitchFamily="34" charset="0"/>
                <a:cs typeface="Arial" panose="020B0604020202020204" pitchFamily="34" charset="0"/>
              </a:rPr>
              <a:t>π.χ δυνατοί 9ψήφιοι κωδικοί πρόσβασης Η.Υ, συχνή αλλαγή κωδικών πρόσβασης,  πολιτική του καθαρού γραφείου, φοριαμοί που κλειδώνουν, αντιϊκά προγράμματα, </a:t>
            </a:r>
            <a:r>
              <a:rPr lang="en-US" sz="2000" dirty="0" smtClean="0">
                <a:latin typeface="Arial" panose="020B0604020202020204" pitchFamily="34" charset="0"/>
                <a:cs typeface="Arial" panose="020B0604020202020204" pitchFamily="34" charset="0"/>
              </a:rPr>
              <a:t>firewalls, </a:t>
            </a:r>
            <a:r>
              <a:rPr lang="el-GR" sz="2000" dirty="0" smtClean="0">
                <a:latin typeface="Arial" panose="020B0604020202020204" pitchFamily="34" charset="0"/>
                <a:cs typeface="Arial" panose="020B0604020202020204" pitchFamily="34" charset="0"/>
              </a:rPr>
              <a:t>κλείδωμα γραφείων, επαλήθευση ταυτότητας προσώπων που εξυπηρετούνται τηλεφωνικά πριν από την αποκάλυψη δεδομένων προσωπικού χαρακτήρα, κ.α.</a:t>
            </a:r>
          </a:p>
          <a:p>
            <a:pPr marL="0" inden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17</a:t>
            </a:fld>
            <a:endParaRPr lang="en-US" dirty="0"/>
          </a:p>
        </p:txBody>
      </p:sp>
      <p:pic>
        <p:nvPicPr>
          <p:cNvPr id="5" name="Picture 4"/>
          <p:cNvPicPr>
            <a:picLocks noChangeAspect="1"/>
          </p:cNvPicPr>
          <p:nvPr/>
        </p:nvPicPr>
        <p:blipFill>
          <a:blip r:embed="rId2"/>
          <a:stretch>
            <a:fillRect/>
          </a:stretch>
        </p:blipFill>
        <p:spPr>
          <a:xfrm>
            <a:off x="11148544" y="5911222"/>
            <a:ext cx="712136" cy="712136"/>
          </a:xfrm>
          <a:prstGeom prst="rect">
            <a:avLst/>
          </a:prstGeom>
        </p:spPr>
      </p:pic>
    </p:spTree>
    <p:extLst>
      <p:ext uri="{BB962C8B-B14F-4D97-AF65-F5344CB8AC3E}">
        <p14:creationId xmlns:p14="http://schemas.microsoft.com/office/powerpoint/2010/main" val="18092426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a:latin typeface="Arial" panose="020B0604020202020204" pitchFamily="34" charset="0"/>
                <a:cs typeface="Arial" panose="020B0604020202020204" pitchFamily="34" charset="0"/>
              </a:rPr>
              <a:t>Σημαντικά Θέματα που ηγέρθηκαν και κρίθηκαν από την εποπτική Αρχή</a:t>
            </a:r>
            <a:endParaRPr lang="en-US"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33144" y="1905000"/>
            <a:ext cx="8915400" cy="3777622"/>
          </a:xfrm>
        </p:spPr>
        <p:txBody>
          <a:bodyPr>
            <a:normAutofit fontScale="92500" lnSpcReduction="20000"/>
          </a:bodyPr>
          <a:lstStyle/>
          <a:p>
            <a:pPr algn="just"/>
            <a:r>
              <a:rPr lang="el-GR" sz="2000" dirty="0" smtClean="0">
                <a:latin typeface="Arial" panose="020B0604020202020204" pitchFamily="34" charset="0"/>
                <a:cs typeface="Arial" panose="020B0604020202020204" pitchFamily="34" charset="0"/>
              </a:rPr>
              <a:t>ΚΚΒΠ </a:t>
            </a:r>
            <a:r>
              <a:rPr lang="el-GR" sz="2000" dirty="0">
                <a:latin typeface="Arial" panose="020B0604020202020204" pitchFamily="34" charset="0"/>
                <a:cs typeface="Arial" panose="020B0604020202020204" pitchFamily="34" charset="0"/>
              </a:rPr>
              <a:t>στις σχολικές </a:t>
            </a:r>
            <a:r>
              <a:rPr lang="el-GR" sz="2000" dirty="0" smtClean="0">
                <a:latin typeface="Arial" panose="020B0604020202020204" pitchFamily="34" charset="0"/>
                <a:cs typeface="Arial" panose="020B0604020202020204" pitchFamily="34" charset="0"/>
              </a:rPr>
              <a:t>μονάδες – Σε όλες τις βαθμίδες υποβλήθηκε νέα  Εκτίμηση Αντικτύπου (υπό διαβούλευση)</a:t>
            </a:r>
          </a:p>
          <a:p>
            <a:pPr algn="just"/>
            <a:r>
              <a:rPr lang="el-GR" sz="2000" dirty="0" smtClean="0">
                <a:latin typeface="Arial" panose="020B0604020202020204" pitchFamily="34" charset="0"/>
                <a:cs typeface="Arial" panose="020B0604020202020204" pitchFamily="34" charset="0"/>
              </a:rPr>
              <a:t>Αβάσιμες </a:t>
            </a:r>
            <a:r>
              <a:rPr lang="el-GR" sz="2000" dirty="0">
                <a:latin typeface="Arial" panose="020B0604020202020204" pitchFamily="34" charset="0"/>
                <a:cs typeface="Arial" panose="020B0604020202020204" pitchFamily="34" charset="0"/>
              </a:rPr>
              <a:t>και ανυπόστατες καταγγελίες vs εκπαιδευτικών (διατηρούνται σε γενικό φάκελο για ένα έτος με αυστηρά περιορισμένη πρόσβαση) </a:t>
            </a:r>
            <a:endParaRPr lang="el-GR" sz="2000" dirty="0" smtClean="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ΣΕΠ </a:t>
            </a:r>
            <a:r>
              <a:rPr lang="el-GR" sz="2000" dirty="0">
                <a:latin typeface="Arial" panose="020B0604020202020204" pitchFamily="34" charset="0"/>
                <a:cs typeface="Arial" panose="020B0604020202020204" pitchFamily="34" charset="0"/>
              </a:rPr>
              <a:t>(άδειες εκπαιδευτικών, μετακινήσεις) δεν ανεβαίνουν </a:t>
            </a:r>
            <a:r>
              <a:rPr lang="el-GR" sz="2000" dirty="0" smtClean="0">
                <a:latin typeface="Arial" panose="020B0604020202020204" pitchFamily="34" charset="0"/>
                <a:cs typeface="Arial" panose="020B0604020202020204" pitchFamily="34" charset="0"/>
              </a:rPr>
              <a:t>ιατρικά πιστοποιητικά </a:t>
            </a:r>
            <a:r>
              <a:rPr lang="el-GR" sz="2000" dirty="0">
                <a:latin typeface="Arial" panose="020B0604020202020204" pitchFamily="34" charset="0"/>
                <a:cs typeface="Arial" panose="020B0604020202020204" pitchFamily="34" charset="0"/>
              </a:rPr>
              <a:t>στο σύστημα </a:t>
            </a:r>
            <a:r>
              <a:rPr lang="el-GR" sz="2000" dirty="0" smtClean="0">
                <a:latin typeface="Arial" panose="020B0604020202020204" pitchFamily="34" charset="0"/>
                <a:cs typeface="Arial" panose="020B0604020202020204" pitchFamily="34" charset="0"/>
              </a:rPr>
              <a:t> </a:t>
            </a:r>
          </a:p>
          <a:p>
            <a:pPr algn="just"/>
            <a:r>
              <a:rPr lang="el-GR" sz="2000" dirty="0" smtClean="0">
                <a:latin typeface="Arial" panose="020B0604020202020204" pitchFamily="34" charset="0"/>
                <a:cs typeface="Arial" panose="020B0604020202020204" pitchFamily="34" charset="0"/>
              </a:rPr>
              <a:t>Υπόθεση </a:t>
            </a:r>
            <a:r>
              <a:rPr lang="el-GR" sz="2000" dirty="0">
                <a:latin typeface="Arial" panose="020B0604020202020204" pitchFamily="34" charset="0"/>
                <a:cs typeface="Arial" panose="020B0604020202020204" pitchFamily="34" charset="0"/>
              </a:rPr>
              <a:t>ΣΕΠ </a:t>
            </a:r>
            <a:r>
              <a:rPr lang="el-GR" sz="2000" dirty="0" smtClean="0">
                <a:latin typeface="Arial" panose="020B0604020202020204" pitchFamily="34" charset="0"/>
                <a:cs typeface="Arial" panose="020B0604020202020204" pitchFamily="34" charset="0"/>
              </a:rPr>
              <a:t>– Απόφαση </a:t>
            </a:r>
            <a:r>
              <a:rPr lang="el-GR" sz="2000" dirty="0">
                <a:latin typeface="Arial" panose="020B0604020202020204" pitchFamily="34" charset="0"/>
                <a:cs typeface="Arial" panose="020B0604020202020204" pitchFamily="34" charset="0"/>
              </a:rPr>
              <a:t>Επιτρόπου – Χρήση δεδομένων ΣΕΠ για σκοπό άλλο </a:t>
            </a:r>
            <a:r>
              <a:rPr lang="el-GR" sz="2000" dirty="0" smtClean="0">
                <a:latin typeface="Arial" panose="020B0604020202020204" pitchFamily="34" charset="0"/>
                <a:cs typeface="Arial" panose="020B0604020202020204" pitchFamily="34" charset="0"/>
              </a:rPr>
              <a:t>(προωθητικό της εκπαιδευτικής μεταρρύθμισης – μεταγενέστερη επεξεργασία) – Επίπληξη και Απαγορευτικό χρήσης των προσωπικών ηλεκτρονικών διευθύνσεων εκπαιδευτικών εκτός του ΣΕΠ </a:t>
            </a:r>
            <a:endParaRPr lang="el-GR" sz="2000" dirty="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Εξ αποστάσεως εκπαίδευση – Θεσμοθέτηση μέσω Κ.Δ.Π / Συνδρομή Επιτρόπου - ΕΑΠΔ - Απόφαση Εποπτικής Αρχής – Εκκρεμεί μόνο το θέμα διαβιβάσεων </a:t>
            </a:r>
            <a:endParaRPr lang="en-US"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18</a:t>
            </a:fld>
            <a:endParaRPr lang="en-US" dirty="0"/>
          </a:p>
        </p:txBody>
      </p:sp>
      <p:pic>
        <p:nvPicPr>
          <p:cNvPr id="5" name="Picture 4"/>
          <p:cNvPicPr>
            <a:picLocks noChangeAspect="1"/>
          </p:cNvPicPr>
          <p:nvPr/>
        </p:nvPicPr>
        <p:blipFill>
          <a:blip r:embed="rId2"/>
          <a:stretch>
            <a:fillRect/>
          </a:stretch>
        </p:blipFill>
        <p:spPr>
          <a:xfrm>
            <a:off x="11148544" y="5911222"/>
            <a:ext cx="712136" cy="712136"/>
          </a:xfrm>
          <a:prstGeom prst="rect">
            <a:avLst/>
          </a:prstGeom>
        </p:spPr>
      </p:pic>
    </p:spTree>
    <p:extLst>
      <p:ext uri="{BB962C8B-B14F-4D97-AF65-F5344CB8AC3E}">
        <p14:creationId xmlns:p14="http://schemas.microsoft.com/office/powerpoint/2010/main" val="33141871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3200" b="1" dirty="0" smtClean="0">
                <a:latin typeface="Arial" panose="020B0604020202020204" pitchFamily="34" charset="0"/>
                <a:cs typeface="Arial" panose="020B0604020202020204" pitchFamily="34" charset="0"/>
              </a:rPr>
              <a:t>Όραμα για το σχολικό περιβάλλον – Διαχρονική Παιδοκεντρική προσέγγιση</a:t>
            </a:r>
            <a:endParaRPr lang="en-US" sz="32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2133600"/>
            <a:ext cx="8915400" cy="4281268"/>
          </a:xfrm>
        </p:spPr>
        <p:txBody>
          <a:bodyPr>
            <a:normAutofit/>
          </a:bodyPr>
          <a:lstStyle/>
          <a:p>
            <a:pPr algn="just"/>
            <a:r>
              <a:rPr lang="el-GR" sz="2000" dirty="0">
                <a:latin typeface="Arial" panose="020B0604020202020204" pitchFamily="34" charset="0"/>
                <a:cs typeface="Arial" panose="020B0604020202020204" pitchFamily="34" charset="0"/>
              </a:rPr>
              <a:t>Η πρωταρχική νομική αρχή είναι αυτή του μείζονος συμφέροντος του </a:t>
            </a:r>
            <a:r>
              <a:rPr lang="el-GR" sz="2000" dirty="0" smtClean="0">
                <a:latin typeface="Arial" panose="020B0604020202020204" pitchFamily="34" charset="0"/>
                <a:cs typeface="Arial" panose="020B0604020202020204" pitchFamily="34" charset="0"/>
              </a:rPr>
              <a:t>παιδιού η οποία θα πρέπει να προσδιορίζει και περιορίζει κάθε ενέργεια που αφορά στα παιδιά εντός ή και εκτός του σχολικού περιβάλλοντος</a:t>
            </a:r>
          </a:p>
          <a:p>
            <a:pPr algn="just"/>
            <a:r>
              <a:rPr lang="el-GR" sz="2000" dirty="0" smtClean="0">
                <a:latin typeface="Arial" panose="020B0604020202020204" pitchFamily="34" charset="0"/>
                <a:cs typeface="Arial" panose="020B0604020202020204" pitchFamily="34" charset="0"/>
              </a:rPr>
              <a:t>H </a:t>
            </a:r>
            <a:r>
              <a:rPr lang="el-GR" sz="2000" dirty="0">
                <a:latin typeface="Arial" panose="020B0604020202020204" pitchFamily="34" charset="0"/>
                <a:cs typeface="Arial" panose="020B0604020202020204" pitchFamily="34" charset="0"/>
              </a:rPr>
              <a:t>εδραίωση </a:t>
            </a:r>
            <a:r>
              <a:rPr lang="el-GR" sz="2000" dirty="0" smtClean="0">
                <a:latin typeface="Arial" panose="020B0604020202020204" pitchFamily="34" charset="0"/>
                <a:cs typeface="Arial" panose="020B0604020202020204" pitchFamily="34" charset="0"/>
              </a:rPr>
              <a:t>και καλλιέργεια </a:t>
            </a:r>
            <a:r>
              <a:rPr lang="el-GR" sz="2000" dirty="0">
                <a:latin typeface="Arial" panose="020B0604020202020204" pitchFamily="34" charset="0"/>
                <a:cs typeface="Arial" panose="020B0604020202020204" pitchFamily="34" charset="0"/>
              </a:rPr>
              <a:t>κουλτούρας </a:t>
            </a:r>
            <a:r>
              <a:rPr lang="el-GR" sz="2000" dirty="0" smtClean="0">
                <a:latin typeface="Arial" panose="020B0604020202020204" pitchFamily="34" charset="0"/>
                <a:cs typeface="Arial" panose="020B0604020202020204" pitchFamily="34" charset="0"/>
              </a:rPr>
              <a:t>παιδοκεντρικής προσέγγισης αναφορικά με την προστασία </a:t>
            </a:r>
            <a:r>
              <a:rPr lang="el-GR" sz="2000" dirty="0">
                <a:latin typeface="Arial" panose="020B0604020202020204" pitchFamily="34" charset="0"/>
                <a:cs typeface="Arial" panose="020B0604020202020204" pitchFamily="34" charset="0"/>
              </a:rPr>
              <a:t>της ιδιωτικής ζωής και των δεδομένων προσωπικού </a:t>
            </a:r>
            <a:r>
              <a:rPr lang="el-GR" sz="2000" dirty="0" smtClean="0">
                <a:latin typeface="Arial" panose="020B0604020202020204" pitchFamily="34" charset="0"/>
                <a:cs typeface="Arial" panose="020B0604020202020204" pitchFamily="34" charset="0"/>
              </a:rPr>
              <a:t>χαρακτήρα των παιδιών μέσω:</a:t>
            </a:r>
          </a:p>
          <a:p>
            <a:pPr algn="just">
              <a:buFont typeface="Wingdings" panose="05000000000000000000" pitchFamily="2" charset="2"/>
              <a:buChar char="v"/>
            </a:pPr>
            <a:r>
              <a:rPr lang="el-GR" sz="2000" dirty="0" smtClean="0">
                <a:latin typeface="Arial" panose="020B0604020202020204" pitchFamily="34" charset="0"/>
                <a:cs typeface="Arial" panose="020B0604020202020204" pitchFamily="34" charset="0"/>
              </a:rPr>
              <a:t>Βιωματικών Εργαστηρίων ανά το Παγκύπριο</a:t>
            </a:r>
          </a:p>
          <a:p>
            <a:pPr algn="just">
              <a:buFont typeface="Wingdings" panose="05000000000000000000" pitchFamily="2" charset="2"/>
              <a:buChar char="v"/>
            </a:pPr>
            <a:r>
              <a:rPr lang="el-GR" sz="2000" dirty="0" smtClean="0">
                <a:latin typeface="Arial" panose="020B0604020202020204" pitchFamily="34" charset="0"/>
                <a:cs typeface="Arial" panose="020B0604020202020204" pitchFamily="34" charset="0"/>
              </a:rPr>
              <a:t>Διαγωνισμών Αφίσας / Βίντεο</a:t>
            </a:r>
          </a:p>
          <a:p>
            <a:pPr algn="just">
              <a:buFont typeface="Wingdings" panose="05000000000000000000" pitchFamily="2" charset="2"/>
              <a:buChar char="v"/>
            </a:pPr>
            <a:r>
              <a:rPr lang="el-GR" sz="2000" dirty="0" smtClean="0">
                <a:latin typeface="Arial" panose="020B0604020202020204" pitchFamily="34" charset="0"/>
                <a:cs typeface="Arial" panose="020B0604020202020204" pitchFamily="34" charset="0"/>
              </a:rPr>
              <a:t>Κουίζ</a:t>
            </a:r>
          </a:p>
          <a:p>
            <a:pPr algn="just">
              <a:buFont typeface="Wingdings" panose="05000000000000000000" pitchFamily="2" charset="2"/>
              <a:buChar char="v"/>
            </a:pPr>
            <a:r>
              <a:rPr lang="el-GR" sz="2000" dirty="0" smtClean="0">
                <a:latin typeface="Arial" panose="020B0604020202020204" pitchFamily="34" charset="0"/>
                <a:cs typeface="Arial" panose="020B0604020202020204" pitchFamily="34" charset="0"/>
              </a:rPr>
              <a:t>Θεματικής στην ιστοσελίδα του Γραφείου «Παιδική Γωνιά» προσαρμοσμένη στην ιδιαίτερη κατάσταση των παιδιών</a:t>
            </a:r>
            <a:endParaRPr lang="el-GR" dirty="0">
              <a:latin typeface="TimesNewRoman"/>
            </a:endParaRPr>
          </a:p>
          <a:p>
            <a:pPr marL="0" indent="0">
              <a:buNone/>
            </a:pPr>
            <a:endParaRPr lang="en-US" dirty="0" smtClean="0">
              <a:latin typeface="TimesNewRoman"/>
            </a:endParaRP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19</a:t>
            </a:fld>
            <a:endParaRPr lang="en-US" dirty="0"/>
          </a:p>
        </p:txBody>
      </p:sp>
      <p:pic>
        <p:nvPicPr>
          <p:cNvPr id="5" name="Picture 4"/>
          <p:cNvPicPr>
            <a:picLocks noChangeAspect="1"/>
          </p:cNvPicPr>
          <p:nvPr/>
        </p:nvPicPr>
        <p:blipFill>
          <a:blip r:embed="rId2"/>
          <a:stretch>
            <a:fillRect/>
          </a:stretch>
        </p:blipFill>
        <p:spPr>
          <a:xfrm>
            <a:off x="11148544" y="5911222"/>
            <a:ext cx="712136" cy="712136"/>
          </a:xfrm>
          <a:prstGeom prst="rect">
            <a:avLst/>
          </a:prstGeom>
        </p:spPr>
      </p:pic>
    </p:spTree>
    <p:extLst>
      <p:ext uri="{BB962C8B-B14F-4D97-AF65-F5344CB8AC3E}">
        <p14:creationId xmlns:p14="http://schemas.microsoft.com/office/powerpoint/2010/main" val="713270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latin typeface="Arial" panose="020B0604020202020204" pitchFamily="34" charset="0"/>
                <a:cs typeface="Arial" panose="020B0604020202020204" pitchFamily="34" charset="0"/>
              </a:rPr>
              <a:t>Σκοπός της παρουσίασης</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a:r>
              <a:rPr lang="el-GR" sz="2000" dirty="0" smtClean="0">
                <a:latin typeface="Arial" panose="020B0604020202020204" pitchFamily="34" charset="0"/>
                <a:cs typeface="Arial" panose="020B0604020202020204" pitchFamily="34" charset="0"/>
              </a:rPr>
              <a:t>Στην παρουσίαση αυτή θα αναπτυχθούν θέματα που αφορούν στη συλλογή και επεξεργασία προσωπικών δεδομένων στις σχολικές μονάδες</a:t>
            </a:r>
          </a:p>
          <a:p>
            <a:pPr marL="0" indent="0" algn="just">
              <a:buNone/>
            </a:pPr>
            <a:endParaRPr lang="el-GR" sz="2000" dirty="0" smtClean="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Ρόλοι και ευθύνη ελέγχου συμμόρφωσης με το νομικό πλαίσιο</a:t>
            </a:r>
            <a:r>
              <a:rPr lang="el-GR" sz="2000" dirty="0">
                <a:latin typeface="Arial" panose="020B0604020202020204" pitchFamily="34" charset="0"/>
                <a:cs typeface="Arial" panose="020B0604020202020204" pitchFamily="34" charset="0"/>
              </a:rPr>
              <a:t> </a:t>
            </a:r>
            <a:r>
              <a:rPr lang="el-GR" sz="2000" dirty="0" smtClean="0">
                <a:latin typeface="Arial" panose="020B0604020202020204" pitchFamily="34" charset="0"/>
                <a:cs typeface="Arial" panose="020B0604020202020204" pitchFamily="34" charset="0"/>
              </a:rPr>
              <a:t>προστασίας δεδομένων</a:t>
            </a:r>
            <a:endParaRPr lang="en-US"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a:t>
            </a:fld>
            <a:endParaRPr lang="en-US" dirty="0"/>
          </a:p>
        </p:txBody>
      </p:sp>
      <p:pic>
        <p:nvPicPr>
          <p:cNvPr id="5" name="Picture 4"/>
          <p:cNvPicPr>
            <a:picLocks noChangeAspect="1"/>
          </p:cNvPicPr>
          <p:nvPr/>
        </p:nvPicPr>
        <p:blipFill>
          <a:blip r:embed="rId2"/>
          <a:stretch>
            <a:fillRect/>
          </a:stretch>
        </p:blipFill>
        <p:spPr>
          <a:xfrm>
            <a:off x="11148544" y="5911222"/>
            <a:ext cx="712136" cy="712136"/>
          </a:xfrm>
          <a:prstGeom prst="rect">
            <a:avLst/>
          </a:prstGeom>
        </p:spPr>
      </p:pic>
    </p:spTree>
    <p:extLst>
      <p:ext uri="{BB962C8B-B14F-4D97-AF65-F5344CB8AC3E}">
        <p14:creationId xmlns:p14="http://schemas.microsoft.com/office/powerpoint/2010/main" val="4154188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3200" b="1" dirty="0">
                <a:solidFill>
                  <a:srgbClr val="31B4E6">
                    <a:lumMod val="75000"/>
                  </a:srgbClr>
                </a:solidFill>
                <a:latin typeface="Arial" panose="020B0604020202020204" pitchFamily="34" charset="0"/>
                <a:cs typeface="Arial" panose="020B0604020202020204" pitchFamily="34" charset="0"/>
              </a:rPr>
              <a:t>Όραμα για το σχολικό περιβάλλον – Διαχρονική Παιδοκεντρική προσέγγιση</a:t>
            </a:r>
            <a:endParaRPr lang="en-US" dirty="0"/>
          </a:p>
        </p:txBody>
      </p:sp>
      <p:sp>
        <p:nvSpPr>
          <p:cNvPr id="3" name="Content Placeholder 2"/>
          <p:cNvSpPr>
            <a:spLocks noGrp="1"/>
          </p:cNvSpPr>
          <p:nvPr>
            <p:ph idx="1"/>
          </p:nvPr>
        </p:nvSpPr>
        <p:spPr/>
        <p:txBody>
          <a:bodyPr/>
          <a:lstStyle/>
          <a:p>
            <a:pPr lvl="0" algn="just">
              <a:buClr>
                <a:srgbClr val="353535"/>
              </a:buClr>
            </a:pPr>
            <a:r>
              <a:rPr lang="el-GR" sz="2000" dirty="0">
                <a:solidFill>
                  <a:prstClr val="black">
                    <a:lumMod val="75000"/>
                    <a:lumOff val="25000"/>
                  </a:prstClr>
                </a:solidFill>
                <a:latin typeface="Arial" panose="020B0604020202020204" pitchFamily="34" charset="0"/>
                <a:cs typeface="Arial" panose="020B0604020202020204" pitchFamily="34" charset="0"/>
              </a:rPr>
              <a:t>Η ένταξη της προστασίας δεδομένων ως θεματικής / μαθήματος στο ωρολόγιο πρόγραμμα όλων των εκπαιδευτικών βαθμίδων με σκοπό τη δημιουργία συνείδησης, στους μικρούς  πολίτες της χώρας μας, σεβασμού του δικαιώματος στην  προστασία των προσωπικών δεδομένων και την ανάπτυξη υπευθυνότητας κατά τη χρήση των ηλεκτρονικών μέσων και την ανάπτυξη των ψηφιακών τους δεξιοτήτων, με απόλυτο σεβασμό προς τα άλλα παιδιά και τους </a:t>
            </a:r>
            <a:r>
              <a:rPr lang="el-GR" sz="2000">
                <a:solidFill>
                  <a:prstClr val="black">
                    <a:lumMod val="75000"/>
                    <a:lumOff val="25000"/>
                  </a:prstClr>
                </a:solidFill>
                <a:latin typeface="Arial" panose="020B0604020202020204" pitchFamily="34" charset="0"/>
                <a:cs typeface="Arial" panose="020B0604020202020204" pitchFamily="34" charset="0"/>
              </a:rPr>
              <a:t>μεγαλύτερους </a:t>
            </a:r>
            <a:r>
              <a:rPr lang="el-GR" sz="2000" smtClean="0">
                <a:solidFill>
                  <a:prstClr val="black">
                    <a:lumMod val="75000"/>
                    <a:lumOff val="25000"/>
                  </a:prstClr>
                </a:solidFill>
                <a:latin typeface="Arial" panose="020B0604020202020204" pitchFamily="34" charset="0"/>
                <a:cs typeface="Arial" panose="020B0604020202020204" pitchFamily="34" charset="0"/>
              </a:rPr>
              <a:t>– Έγινε σχετική εισήγηση προς τον Υπουργό τον Ιούλιο του 2022 – Δεν λήφθηκε απάντηση μέχρι σήμερα</a:t>
            </a:r>
            <a:endParaRPr lang="el-GR" sz="2000" dirty="0">
              <a:solidFill>
                <a:prstClr val="black">
                  <a:lumMod val="75000"/>
                  <a:lumOff val="25000"/>
                </a:prstClr>
              </a:solidFill>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20</a:t>
            </a:fld>
            <a:endParaRPr lang="en-US" dirty="0"/>
          </a:p>
        </p:txBody>
      </p:sp>
      <p:pic>
        <p:nvPicPr>
          <p:cNvPr id="5" name="Picture 4"/>
          <p:cNvPicPr>
            <a:picLocks noChangeAspect="1"/>
          </p:cNvPicPr>
          <p:nvPr/>
        </p:nvPicPr>
        <p:blipFill>
          <a:blip r:embed="rId2"/>
          <a:stretch>
            <a:fillRect/>
          </a:stretch>
        </p:blipFill>
        <p:spPr>
          <a:xfrm>
            <a:off x="11148544" y="5911222"/>
            <a:ext cx="712136" cy="712136"/>
          </a:xfrm>
          <a:prstGeom prst="rect">
            <a:avLst/>
          </a:prstGeom>
        </p:spPr>
      </p:pic>
    </p:spTree>
    <p:extLst>
      <p:ext uri="{BB962C8B-B14F-4D97-AF65-F5344CB8AC3E}">
        <p14:creationId xmlns:p14="http://schemas.microsoft.com/office/powerpoint/2010/main" val="16258266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0399" y="3080378"/>
            <a:ext cx="8915400" cy="3777622"/>
          </a:xfrm>
        </p:spPr>
        <p:txBody>
          <a:bodyPr>
            <a:normAutofit/>
          </a:bodyPr>
          <a:lstStyle/>
          <a:p>
            <a:pPr marL="0" indent="0">
              <a:buNone/>
            </a:pPr>
            <a:r>
              <a:rPr lang="el-GR" sz="3600" b="1" dirty="0">
                <a:solidFill>
                  <a:schemeClr val="accent2">
                    <a:lumMod val="75000"/>
                  </a:schemeClr>
                </a:solidFill>
                <a:latin typeface="Arial" panose="020B0604020202020204" pitchFamily="34" charset="0"/>
                <a:cs typeface="Arial" panose="020B0604020202020204" pitchFamily="34" charset="0"/>
              </a:rPr>
              <a:t>Ευχαριστώ για την προσοχή σας!</a:t>
            </a:r>
            <a:endParaRPr lang="en-US" sz="3600" dirty="0">
              <a:solidFill>
                <a:schemeClr val="accent2">
                  <a:lumMod val="75000"/>
                </a:schemeClr>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21</a:t>
            </a:fld>
            <a:endParaRPr lang="en-US" dirty="0"/>
          </a:p>
        </p:txBody>
      </p:sp>
      <p:pic>
        <p:nvPicPr>
          <p:cNvPr id="5" name="Picture 4"/>
          <p:cNvPicPr>
            <a:picLocks noChangeAspect="1"/>
          </p:cNvPicPr>
          <p:nvPr/>
        </p:nvPicPr>
        <p:blipFill>
          <a:blip r:embed="rId2"/>
          <a:stretch>
            <a:fillRect/>
          </a:stretch>
        </p:blipFill>
        <p:spPr>
          <a:xfrm>
            <a:off x="11148544" y="5911222"/>
            <a:ext cx="712136" cy="712136"/>
          </a:xfrm>
          <a:prstGeom prst="rect">
            <a:avLst/>
          </a:prstGeom>
        </p:spPr>
      </p:pic>
    </p:spTree>
    <p:extLst>
      <p:ext uri="{BB962C8B-B14F-4D97-AF65-F5344CB8AC3E}">
        <p14:creationId xmlns:p14="http://schemas.microsoft.com/office/powerpoint/2010/main" val="15904737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942200"/>
            <a:ext cx="8915400" cy="5570824"/>
          </a:xfrm>
        </p:spPr>
        <p:txBody>
          <a:bodyPr>
            <a:normAutofit/>
          </a:bodyPr>
          <a:lstStyle/>
          <a:p>
            <a:pPr marL="0" indent="0">
              <a:buNone/>
            </a:pPr>
            <a:r>
              <a:rPr lang="el-GR" sz="2400" b="1" dirty="0">
                <a:solidFill>
                  <a:srgbClr val="2C60A0"/>
                </a:solidFill>
                <a:latin typeface="Arial" panose="020B0604020202020204" pitchFamily="34" charset="0"/>
                <a:cs typeface="Arial" panose="020B0604020202020204" pitchFamily="34" charset="0"/>
              </a:rPr>
              <a:t>Γραφείο Επιτρόπου Προστασίας</a:t>
            </a:r>
          </a:p>
          <a:p>
            <a:pPr marL="0" indent="0">
              <a:buNone/>
            </a:pPr>
            <a:r>
              <a:rPr lang="el-GR" sz="2400" b="1" dirty="0">
                <a:solidFill>
                  <a:srgbClr val="2C60A0"/>
                </a:solidFill>
                <a:latin typeface="Arial" panose="020B0604020202020204" pitchFamily="34" charset="0"/>
                <a:cs typeface="Arial" panose="020B0604020202020204" pitchFamily="34" charset="0"/>
              </a:rPr>
              <a:t>Δεδομένων Προσωπικού Χαρακτήρα</a:t>
            </a:r>
          </a:p>
          <a:p>
            <a:pPr marL="0" indent="0">
              <a:buNone/>
            </a:pPr>
            <a:endParaRPr lang="el-GR" sz="2400" dirty="0">
              <a:solidFill>
                <a:srgbClr val="2C60A0"/>
              </a:solidFill>
              <a:latin typeface="Arial" panose="020B0604020202020204" pitchFamily="34" charset="0"/>
              <a:cs typeface="Arial" panose="020B0604020202020204" pitchFamily="34" charset="0"/>
            </a:endParaRPr>
          </a:p>
          <a:p>
            <a:pPr marL="0" indent="0">
              <a:buNone/>
            </a:pPr>
            <a:r>
              <a:rPr lang="el-GR" sz="2400" dirty="0">
                <a:solidFill>
                  <a:srgbClr val="2C60A0"/>
                </a:solidFill>
                <a:latin typeface="Arial" panose="020B0604020202020204" pitchFamily="34" charset="0"/>
                <a:cs typeface="Arial" panose="020B0604020202020204" pitchFamily="34" charset="0"/>
              </a:rPr>
              <a:t>Ιάσονος 1, 1082 Λευκωσία</a:t>
            </a:r>
          </a:p>
          <a:p>
            <a:pPr marL="0" indent="0">
              <a:buNone/>
            </a:pPr>
            <a:r>
              <a:rPr lang="el-GR" sz="2400" dirty="0">
                <a:solidFill>
                  <a:srgbClr val="2C60A0"/>
                </a:solidFill>
                <a:latin typeface="Arial" panose="020B0604020202020204" pitchFamily="34" charset="0"/>
                <a:cs typeface="Arial" panose="020B0604020202020204" pitchFamily="34" charset="0"/>
              </a:rPr>
              <a:t>Τ.Θ. 23378, 1682 Λευκωσία</a:t>
            </a:r>
          </a:p>
          <a:p>
            <a:pPr marL="0" indent="0">
              <a:buNone/>
            </a:pPr>
            <a:endParaRPr lang="el-GR" sz="2400" dirty="0">
              <a:solidFill>
                <a:srgbClr val="2C60A0"/>
              </a:solidFill>
              <a:latin typeface="Arial" panose="020B0604020202020204" pitchFamily="34" charset="0"/>
              <a:cs typeface="Arial" panose="020B0604020202020204" pitchFamily="34" charset="0"/>
            </a:endParaRPr>
          </a:p>
          <a:p>
            <a:pPr marL="0" indent="0">
              <a:buNone/>
            </a:pPr>
            <a:r>
              <a:rPr lang="el-GR" sz="2400" dirty="0">
                <a:solidFill>
                  <a:srgbClr val="2C60A0"/>
                </a:solidFill>
                <a:latin typeface="Arial" panose="020B0604020202020204" pitchFamily="34" charset="0"/>
                <a:cs typeface="Arial" panose="020B0604020202020204" pitchFamily="34" charset="0"/>
              </a:rPr>
              <a:t>Τηλ.: 22818456, Φαξ: 22304565</a:t>
            </a:r>
          </a:p>
          <a:p>
            <a:pPr marL="0" indent="0">
              <a:buNone/>
            </a:pPr>
            <a:r>
              <a:rPr lang="el-GR" sz="2400" dirty="0">
                <a:solidFill>
                  <a:srgbClr val="2C60A0"/>
                </a:solidFill>
                <a:latin typeface="Arial" panose="020B0604020202020204" pitchFamily="34" charset="0"/>
                <a:cs typeface="Arial" panose="020B0604020202020204" pitchFamily="34" charset="0"/>
              </a:rPr>
              <a:t>E-mail: commissioner@dataprotection.gov.cy</a:t>
            </a:r>
          </a:p>
          <a:p>
            <a:pPr marL="0" indent="0">
              <a:buNone/>
            </a:pPr>
            <a:endParaRPr lang="el-GR" sz="2400" dirty="0">
              <a:solidFill>
                <a:srgbClr val="2C60A0"/>
              </a:solidFill>
              <a:latin typeface="Arial" panose="020B0604020202020204" pitchFamily="34" charset="0"/>
              <a:cs typeface="Arial" panose="020B0604020202020204" pitchFamily="34" charset="0"/>
            </a:endParaRPr>
          </a:p>
          <a:p>
            <a:pPr marL="0" indent="0">
              <a:buNone/>
            </a:pPr>
            <a:r>
              <a:rPr lang="el-GR" sz="2400" dirty="0">
                <a:solidFill>
                  <a:srgbClr val="2C60A0"/>
                </a:solidFill>
                <a:latin typeface="Arial" panose="020B0604020202020204" pitchFamily="34" charset="0"/>
                <a:cs typeface="Arial" panose="020B0604020202020204" pitchFamily="34" charset="0"/>
              </a:rPr>
              <a:t>www.dataprotection.gov.cy </a:t>
            </a:r>
          </a:p>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22</a:t>
            </a:fld>
            <a:endParaRPr lang="en-US" dirty="0"/>
          </a:p>
        </p:txBody>
      </p:sp>
      <p:pic>
        <p:nvPicPr>
          <p:cNvPr id="7" name="Picture 6"/>
          <p:cNvPicPr>
            <a:picLocks noChangeAspect="1"/>
          </p:cNvPicPr>
          <p:nvPr/>
        </p:nvPicPr>
        <p:blipFill>
          <a:blip r:embed="rId2"/>
          <a:stretch>
            <a:fillRect/>
          </a:stretch>
        </p:blipFill>
        <p:spPr>
          <a:xfrm>
            <a:off x="11148544" y="5911222"/>
            <a:ext cx="712136" cy="712136"/>
          </a:xfrm>
          <a:prstGeom prst="rect">
            <a:avLst/>
          </a:prstGeom>
        </p:spPr>
      </p:pic>
    </p:spTree>
    <p:extLst>
      <p:ext uri="{BB962C8B-B14F-4D97-AF65-F5344CB8AC3E}">
        <p14:creationId xmlns:p14="http://schemas.microsoft.com/office/powerpoint/2010/main" val="1474883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latin typeface="Arial" panose="020B0604020202020204" pitchFamily="34" charset="0"/>
                <a:cs typeface="Arial" panose="020B0604020202020204" pitchFamily="34" charset="0"/>
              </a:rPr>
              <a:t>Νομικό πλαίσιο</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a:r>
              <a:rPr lang="el-GR" sz="2000" dirty="0">
                <a:latin typeface="Arial" panose="020B0604020202020204" pitchFamily="34" charset="0"/>
                <a:cs typeface="Arial" panose="020B0604020202020204" pitchFamily="34" charset="0"/>
              </a:rPr>
              <a:t>Ο Κανονισμός (ΕΕ) 2016/679 του Ευρωπαϊκού Κοινοβουλίου και του Συμβουλίου της 27ης Απριλίου 2016 για την προστασία των φυσικών προσώπων έναντι της επεξεργασίας των δεδομένων προσωπικού χαρακτήρα και για την ελεύθερη κυκλοφορία των δεδομένων αυτών, Γενικός Κανονισμός για την Προστασία Δεδομένων</a:t>
            </a:r>
            <a:endParaRPr lang="en-US" sz="2000" dirty="0">
              <a:latin typeface="Arial" panose="020B0604020202020204" pitchFamily="34" charset="0"/>
              <a:cs typeface="Arial" panose="020B0604020202020204" pitchFamily="34" charset="0"/>
            </a:endParaRPr>
          </a:p>
          <a:p>
            <a:pPr marL="0" indent="0" algn="just">
              <a:buNone/>
            </a:pPr>
            <a:endParaRPr lang="el-GR" sz="2000" dirty="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Ο </a:t>
            </a:r>
            <a:r>
              <a:rPr lang="el-GR" sz="2000" dirty="0">
                <a:latin typeface="Arial" panose="020B0604020202020204" pitchFamily="34" charset="0"/>
                <a:cs typeface="Arial" panose="020B0604020202020204" pitchFamily="34" charset="0"/>
              </a:rPr>
              <a:t>περί της Προστασίας των Φυσικών Προσώπων Έναντι </a:t>
            </a:r>
            <a:r>
              <a:rPr lang="el-GR" sz="2000" dirty="0" smtClean="0">
                <a:latin typeface="Arial" panose="020B0604020202020204" pitchFamily="34" charset="0"/>
                <a:cs typeface="Arial" panose="020B0604020202020204" pitchFamily="34" charset="0"/>
              </a:rPr>
              <a:t>της Επεξεργασίας </a:t>
            </a:r>
            <a:r>
              <a:rPr lang="el-GR" sz="2000" dirty="0">
                <a:latin typeface="Arial" panose="020B0604020202020204" pitchFamily="34" charset="0"/>
                <a:cs typeface="Arial" panose="020B0604020202020204" pitchFamily="34" charset="0"/>
              </a:rPr>
              <a:t>των Δεδομένων Προσωπικού Χαρακτήρα και της Ελεύθερης Κυκλοφορίας των Δεδομένων </a:t>
            </a:r>
            <a:r>
              <a:rPr lang="el-GR" sz="2000" dirty="0" smtClean="0">
                <a:latin typeface="Arial" panose="020B0604020202020204" pitchFamily="34" charset="0"/>
                <a:cs typeface="Arial" panose="020B0604020202020204" pitchFamily="34" charset="0"/>
              </a:rPr>
              <a:t>αυτών, </a:t>
            </a:r>
            <a:r>
              <a:rPr lang="el-GR" sz="2000" dirty="0">
                <a:latin typeface="Arial" panose="020B0604020202020204" pitchFamily="34" charset="0"/>
                <a:cs typeface="Arial" panose="020B0604020202020204" pitchFamily="34" charset="0"/>
              </a:rPr>
              <a:t>Νόμος του 2018 (Ν.125(Ι)/2018) </a:t>
            </a:r>
            <a:endParaRPr lang="el-GR" sz="2000" dirty="0" smtClean="0">
              <a:latin typeface="Arial" panose="020B0604020202020204" pitchFamily="34" charset="0"/>
              <a:cs typeface="Arial" panose="020B0604020202020204" pitchFamily="34" charset="0"/>
            </a:endParaRPr>
          </a:p>
          <a:p>
            <a:pPr marL="0" indent="0">
              <a:buNone/>
            </a:pPr>
            <a:endParaRPr lang="el-GR" sz="2000" dirty="0" smtClean="0">
              <a:latin typeface="Arial" panose="020B0604020202020204" pitchFamily="34" charset="0"/>
              <a:cs typeface="Arial" panose="020B0604020202020204" pitchFamily="34" charset="0"/>
            </a:endParaRPr>
          </a:p>
          <a:p>
            <a:endParaRPr lang="el-GR" sz="200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a:t>
            </a:fld>
            <a:endParaRPr lang="en-US" dirty="0"/>
          </a:p>
        </p:txBody>
      </p:sp>
      <p:pic>
        <p:nvPicPr>
          <p:cNvPr id="5" name="Picture 4"/>
          <p:cNvPicPr>
            <a:picLocks noChangeAspect="1"/>
          </p:cNvPicPr>
          <p:nvPr/>
        </p:nvPicPr>
        <p:blipFill>
          <a:blip r:embed="rId2"/>
          <a:stretch>
            <a:fillRect/>
          </a:stretch>
        </p:blipFill>
        <p:spPr>
          <a:xfrm>
            <a:off x="11148544" y="5911222"/>
            <a:ext cx="712136" cy="712136"/>
          </a:xfrm>
          <a:prstGeom prst="rect">
            <a:avLst/>
          </a:prstGeom>
        </p:spPr>
      </p:pic>
    </p:spTree>
    <p:extLst>
      <p:ext uri="{BB962C8B-B14F-4D97-AF65-F5344CB8AC3E}">
        <p14:creationId xmlns:p14="http://schemas.microsoft.com/office/powerpoint/2010/main" val="11854314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b="1" dirty="0">
                <a:latin typeface="Arial" panose="020B0604020202020204" pitchFamily="34" charset="0"/>
                <a:cs typeface="Arial" panose="020B0604020202020204" pitchFamily="34" charset="0"/>
              </a:rPr>
              <a:t>Βασικές έννοιες</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33144" y="1905000"/>
            <a:ext cx="8915400" cy="3777622"/>
          </a:xfrm>
        </p:spPr>
        <p:txBody>
          <a:bodyPr>
            <a:normAutofit fontScale="85000" lnSpcReduction="20000"/>
          </a:bodyPr>
          <a:lstStyle/>
          <a:p>
            <a:pPr algn="just"/>
            <a:r>
              <a:rPr lang="el-GR" sz="2200" b="1" dirty="0">
                <a:solidFill>
                  <a:srgbClr val="23568E"/>
                </a:solidFill>
                <a:latin typeface="Arial" panose="020B0604020202020204" pitchFamily="34" charset="0"/>
                <a:cs typeface="Arial" panose="020B0604020202020204" pitchFamily="34" charset="0"/>
              </a:rPr>
              <a:t>Δεδομένα προσωπικού χαρακτήρα</a:t>
            </a:r>
            <a:r>
              <a:rPr lang="el-GR" sz="2200" dirty="0">
                <a:solidFill>
                  <a:srgbClr val="23568E"/>
                </a:solidFill>
                <a:latin typeface="Arial" panose="020B0604020202020204" pitchFamily="34" charset="0"/>
                <a:cs typeface="Arial" panose="020B0604020202020204" pitchFamily="34" charset="0"/>
              </a:rPr>
              <a:t>: </a:t>
            </a:r>
            <a:r>
              <a:rPr lang="el-GR" sz="2200" dirty="0">
                <a:latin typeface="Arial" panose="020B0604020202020204" pitchFamily="34" charset="0"/>
                <a:cs typeface="Arial" panose="020B0604020202020204" pitchFamily="34" charset="0"/>
              </a:rPr>
              <a:t>κάθε πληροφορία που άμεσα ή έμμεσα ταυτοποιεί ή μπορεί να ταυτοποιήσει ένα φυσικό πρόσωπο εν ζωή («</a:t>
            </a:r>
            <a:r>
              <a:rPr lang="el-GR" sz="2200" dirty="0">
                <a:solidFill>
                  <a:srgbClr val="23568E"/>
                </a:solidFill>
                <a:latin typeface="Arial" panose="020B0604020202020204" pitchFamily="34" charset="0"/>
                <a:cs typeface="Arial" panose="020B0604020202020204" pitchFamily="34" charset="0"/>
              </a:rPr>
              <a:t>υποκείμενο των δεδομένων</a:t>
            </a:r>
            <a:r>
              <a:rPr lang="el-GR" sz="2200" dirty="0" smtClean="0">
                <a:latin typeface="Arial" panose="020B0604020202020204" pitchFamily="34" charset="0"/>
                <a:cs typeface="Arial" panose="020B0604020202020204" pitchFamily="34" charset="0"/>
              </a:rPr>
              <a:t>») </a:t>
            </a:r>
            <a:endParaRPr lang="el-GR" sz="2200" dirty="0">
              <a:latin typeface="Arial" panose="020B0604020202020204" pitchFamily="34" charset="0"/>
              <a:cs typeface="Arial" panose="020B0604020202020204" pitchFamily="34" charset="0"/>
            </a:endParaRPr>
          </a:p>
          <a:p>
            <a:pPr algn="just"/>
            <a:r>
              <a:rPr lang="el-GR" sz="2200" b="1" dirty="0">
                <a:solidFill>
                  <a:srgbClr val="23568E"/>
                </a:solidFill>
                <a:latin typeface="Arial" panose="020B0604020202020204" pitchFamily="34" charset="0"/>
                <a:cs typeface="Arial" panose="020B0604020202020204" pitchFamily="34" charset="0"/>
              </a:rPr>
              <a:t>Επεξεργασία</a:t>
            </a:r>
            <a:r>
              <a:rPr lang="el-GR" sz="2200" dirty="0">
                <a:solidFill>
                  <a:srgbClr val="23568E"/>
                </a:solidFill>
                <a:latin typeface="Arial" panose="020B0604020202020204" pitchFamily="34" charset="0"/>
                <a:cs typeface="Arial" panose="020B0604020202020204" pitchFamily="34" charset="0"/>
              </a:rPr>
              <a:t>: </a:t>
            </a:r>
            <a:r>
              <a:rPr lang="el-GR" sz="2200" dirty="0">
                <a:latin typeface="Arial" panose="020B0604020202020204" pitchFamily="34" charset="0"/>
                <a:cs typeface="Arial" panose="020B0604020202020204" pitchFamily="34" charset="0"/>
              </a:rPr>
              <a:t>κάθε πράξη ή σειρά πράξεων (π.χ. συλλογή, κοινοποίηση, </a:t>
            </a:r>
            <a:r>
              <a:rPr lang="el-GR" sz="2200" dirty="0" smtClean="0">
                <a:latin typeface="Arial" panose="020B0604020202020204" pitchFamily="34" charset="0"/>
                <a:cs typeface="Arial" panose="020B0604020202020204" pitchFamily="34" charset="0"/>
              </a:rPr>
              <a:t>διαγραφή κτλ</a:t>
            </a:r>
            <a:r>
              <a:rPr lang="el-GR" sz="2200" dirty="0">
                <a:latin typeface="Arial" panose="020B0604020202020204" pitchFamily="34" charset="0"/>
                <a:cs typeface="Arial" panose="020B0604020202020204" pitchFamily="34" charset="0"/>
              </a:rPr>
              <a:t>) που πραγματοποιείται με ή χωρίς τη χρήση αυτοματοποιημένων μέσων, σε δεδομένα ή σε σύνολα δεδομένων προσωπικού χαρακτήρα</a:t>
            </a:r>
          </a:p>
          <a:p>
            <a:pPr algn="just"/>
            <a:r>
              <a:rPr lang="el-GR" sz="2200" b="1" dirty="0">
                <a:solidFill>
                  <a:srgbClr val="23568E"/>
                </a:solidFill>
                <a:latin typeface="Arial" panose="020B0604020202020204" pitchFamily="34" charset="0"/>
                <a:cs typeface="Arial" panose="020B0604020202020204" pitchFamily="34" charset="0"/>
              </a:rPr>
              <a:t>Υπεύθυνος επεξεργασίας</a:t>
            </a:r>
            <a:r>
              <a:rPr lang="el-GR" sz="2200" dirty="0">
                <a:solidFill>
                  <a:srgbClr val="23568E"/>
                </a:solidFill>
                <a:latin typeface="Arial" panose="020B0604020202020204" pitchFamily="34" charset="0"/>
                <a:cs typeface="Arial" panose="020B0604020202020204" pitchFamily="34" charset="0"/>
              </a:rPr>
              <a:t>: </a:t>
            </a:r>
            <a:r>
              <a:rPr lang="el-GR" sz="2200" dirty="0">
                <a:latin typeface="Arial" panose="020B0604020202020204" pitchFamily="34" charset="0"/>
                <a:cs typeface="Arial" panose="020B0604020202020204" pitchFamily="34" charset="0"/>
              </a:rPr>
              <a:t>το φυσικό ή νομικό πρόσωπο, η δημόσια αρχή, η υπηρεσία ή άλλος φορέας που, μόνα τους ή από κοινού με άλλα, καθορίζουν τους σκοπούς και τον τρόπο επεξεργασίας των δεδομένων προσωπικού χαρακτήρα</a:t>
            </a:r>
            <a:endParaRPr lang="en-US" sz="2200" dirty="0">
              <a:latin typeface="Arial" panose="020B0604020202020204" pitchFamily="34" charset="0"/>
              <a:cs typeface="Arial" panose="020B0604020202020204" pitchFamily="34" charset="0"/>
            </a:endParaRPr>
          </a:p>
          <a:p>
            <a:pPr algn="just"/>
            <a:r>
              <a:rPr lang="el-GR" sz="2200" b="1" dirty="0">
                <a:solidFill>
                  <a:srgbClr val="23568E"/>
                </a:solidFill>
                <a:latin typeface="Arial" panose="020B0604020202020204" pitchFamily="34" charset="0"/>
                <a:cs typeface="Arial" panose="020B0604020202020204" pitchFamily="34" charset="0"/>
              </a:rPr>
              <a:t>Εκτελών την επεξεργασία</a:t>
            </a:r>
            <a:r>
              <a:rPr lang="el-GR" sz="2200" dirty="0">
                <a:solidFill>
                  <a:srgbClr val="23568E"/>
                </a:solidFill>
                <a:latin typeface="Arial" panose="020B0604020202020204" pitchFamily="34" charset="0"/>
                <a:cs typeface="Arial" panose="020B0604020202020204" pitchFamily="34" charset="0"/>
              </a:rPr>
              <a:t>: </a:t>
            </a:r>
            <a:r>
              <a:rPr lang="el-GR" sz="2200" dirty="0">
                <a:latin typeface="Arial" panose="020B0604020202020204" pitchFamily="34" charset="0"/>
                <a:cs typeface="Arial" panose="020B0604020202020204" pitchFamily="34" charset="0"/>
              </a:rPr>
              <a:t>το φυσικό ή νομικό πρόσωπο, η δημόσια αρχή, η υπηρεσία ή άλλος φορέας που επεξεργάζεται δεδομένα προσωπικού χαρακτήρα για λογαριασμό του υπευθύνου επεξεργασίας</a:t>
            </a: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a:t>
            </a:fld>
            <a:endParaRPr lang="en-US" dirty="0"/>
          </a:p>
        </p:txBody>
      </p:sp>
      <p:pic>
        <p:nvPicPr>
          <p:cNvPr id="5" name="Picture 4"/>
          <p:cNvPicPr>
            <a:picLocks noChangeAspect="1"/>
          </p:cNvPicPr>
          <p:nvPr/>
        </p:nvPicPr>
        <p:blipFill>
          <a:blip r:embed="rId2"/>
          <a:stretch>
            <a:fillRect/>
          </a:stretch>
        </p:blipFill>
        <p:spPr>
          <a:xfrm>
            <a:off x="11148544" y="5911222"/>
            <a:ext cx="712136" cy="712136"/>
          </a:xfrm>
          <a:prstGeom prst="rect">
            <a:avLst/>
          </a:prstGeom>
        </p:spPr>
      </p:pic>
    </p:spTree>
    <p:extLst>
      <p:ext uri="{BB962C8B-B14F-4D97-AF65-F5344CB8AC3E}">
        <p14:creationId xmlns:p14="http://schemas.microsoft.com/office/powerpoint/2010/main" val="3987258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latin typeface="Arial" panose="020B0604020202020204" pitchFamily="34" charset="0"/>
                <a:cs typeface="Arial" panose="020B0604020202020204" pitchFamily="34" charset="0"/>
              </a:rPr>
              <a:t>Ειδικές κατηγορίες δεδομένων</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682839"/>
            <a:ext cx="8915400" cy="3777622"/>
          </a:xfrm>
        </p:spPr>
        <p:txBody>
          <a:bodyPr>
            <a:noAutofit/>
          </a:bodyPr>
          <a:lstStyle/>
          <a:p>
            <a:pPr marL="0" indent="0" algn="just">
              <a:buNone/>
            </a:pPr>
            <a:r>
              <a:rPr lang="el-GR" sz="2000" dirty="0">
                <a:latin typeface="Arial" panose="020B0604020202020204" pitchFamily="34" charset="0"/>
                <a:cs typeface="Arial" panose="020B0604020202020204" pitchFamily="34" charset="0"/>
              </a:rPr>
              <a:t>Δεδομένα προσωπικού χαρακτήρα που αποκαλύπτουν:</a:t>
            </a:r>
          </a:p>
          <a:p>
            <a:pPr algn="just"/>
            <a:r>
              <a:rPr lang="el-GR" sz="2000" dirty="0">
                <a:latin typeface="Arial" panose="020B0604020202020204" pitchFamily="34" charset="0"/>
                <a:cs typeface="Arial" panose="020B0604020202020204" pitchFamily="34" charset="0"/>
              </a:rPr>
              <a:t>Φυλετική / εθνοτική καταγωγή</a:t>
            </a:r>
          </a:p>
          <a:p>
            <a:pPr algn="just"/>
            <a:r>
              <a:rPr lang="el-GR" sz="2000" dirty="0">
                <a:latin typeface="Arial" panose="020B0604020202020204" pitchFamily="34" charset="0"/>
                <a:cs typeface="Arial" panose="020B0604020202020204" pitchFamily="34" charset="0"/>
              </a:rPr>
              <a:t>Πολιτικά φρονήματα</a:t>
            </a:r>
          </a:p>
          <a:p>
            <a:pPr algn="just"/>
            <a:r>
              <a:rPr lang="el-GR" sz="2000" dirty="0">
                <a:latin typeface="Arial" panose="020B0604020202020204" pitchFamily="34" charset="0"/>
                <a:cs typeface="Arial" panose="020B0604020202020204" pitchFamily="34" charset="0"/>
              </a:rPr>
              <a:t>Θρησκευτικές / φιλοσοφικές πεποιθήσεις</a:t>
            </a:r>
          </a:p>
          <a:p>
            <a:pPr algn="just"/>
            <a:r>
              <a:rPr lang="el-GR" sz="2000" dirty="0">
                <a:latin typeface="Arial" panose="020B0604020202020204" pitchFamily="34" charset="0"/>
                <a:cs typeface="Arial" panose="020B0604020202020204" pitchFamily="34" charset="0"/>
              </a:rPr>
              <a:t>Συμμετοχή σε συνδικαλιστική οργάνωση</a:t>
            </a:r>
          </a:p>
          <a:p>
            <a:pPr algn="just"/>
            <a:r>
              <a:rPr lang="el-GR" sz="2000" dirty="0">
                <a:latin typeface="Arial" panose="020B0604020202020204" pitchFamily="34" charset="0"/>
                <a:cs typeface="Arial" panose="020B0604020202020204" pitchFamily="34" charset="0"/>
              </a:rPr>
              <a:t>Σεξουαλική ζωή</a:t>
            </a:r>
          </a:p>
          <a:p>
            <a:pPr algn="just"/>
            <a:r>
              <a:rPr lang="el-GR" sz="2000" dirty="0">
                <a:latin typeface="Arial" panose="020B0604020202020204" pitchFamily="34" charset="0"/>
                <a:cs typeface="Arial" panose="020B0604020202020204" pitchFamily="34" charset="0"/>
              </a:rPr>
              <a:t>Γενετήσιο </a:t>
            </a:r>
            <a:r>
              <a:rPr lang="el-GR" sz="2000" dirty="0" smtClean="0">
                <a:latin typeface="Arial" panose="020B0604020202020204" pitchFamily="34" charset="0"/>
                <a:cs typeface="Arial" panose="020B0604020202020204" pitchFamily="34" charset="0"/>
              </a:rPr>
              <a:t>προσανατολισμό</a:t>
            </a:r>
          </a:p>
          <a:p>
            <a:pPr algn="just"/>
            <a:r>
              <a:rPr lang="el-GR" sz="2000" dirty="0" smtClean="0">
                <a:latin typeface="Arial" panose="020B0604020202020204" pitchFamily="34" charset="0"/>
                <a:cs typeface="Arial" panose="020B0604020202020204" pitchFamily="34" charset="0"/>
              </a:rPr>
              <a:t>Γενετικά </a:t>
            </a:r>
            <a:r>
              <a:rPr lang="el-GR" sz="2000" dirty="0">
                <a:latin typeface="Arial" panose="020B0604020202020204" pitchFamily="34" charset="0"/>
                <a:cs typeface="Arial" panose="020B0604020202020204" pitchFamily="34" charset="0"/>
              </a:rPr>
              <a:t>/ βιομετρικά δεδομένα</a:t>
            </a:r>
          </a:p>
          <a:p>
            <a:pPr algn="just"/>
            <a:r>
              <a:rPr lang="el-GR" sz="2000" dirty="0">
                <a:latin typeface="Arial" panose="020B0604020202020204" pitchFamily="34" charset="0"/>
                <a:cs typeface="Arial" panose="020B0604020202020204" pitchFamily="34" charset="0"/>
              </a:rPr>
              <a:t>Δεδομένα υγείας</a:t>
            </a:r>
          </a:p>
        </p:txBody>
      </p:sp>
      <p:sp>
        <p:nvSpPr>
          <p:cNvPr id="4" name="Slide Number Placeholder 3"/>
          <p:cNvSpPr>
            <a:spLocks noGrp="1"/>
          </p:cNvSpPr>
          <p:nvPr>
            <p:ph type="sldNum" sz="quarter" idx="12"/>
          </p:nvPr>
        </p:nvSpPr>
        <p:spPr/>
        <p:txBody>
          <a:bodyPr/>
          <a:lstStyle/>
          <a:p>
            <a:fld id="{D57F1E4F-1CFF-5643-939E-217C01CDF565}" type="slidenum">
              <a:rPr lang="en-US" smtClean="0"/>
              <a:pPr/>
              <a:t>5</a:t>
            </a:fld>
            <a:endParaRPr lang="en-US" dirty="0"/>
          </a:p>
        </p:txBody>
      </p:sp>
      <p:pic>
        <p:nvPicPr>
          <p:cNvPr id="5" name="Picture 4"/>
          <p:cNvPicPr>
            <a:picLocks noChangeAspect="1"/>
          </p:cNvPicPr>
          <p:nvPr/>
        </p:nvPicPr>
        <p:blipFill>
          <a:blip r:embed="rId2"/>
          <a:stretch>
            <a:fillRect/>
          </a:stretch>
        </p:blipFill>
        <p:spPr>
          <a:xfrm>
            <a:off x="11148544" y="5911222"/>
            <a:ext cx="712136" cy="712136"/>
          </a:xfrm>
          <a:prstGeom prst="rect">
            <a:avLst/>
          </a:prstGeom>
        </p:spPr>
      </p:pic>
    </p:spTree>
    <p:extLst>
      <p:ext uri="{BB962C8B-B14F-4D97-AF65-F5344CB8AC3E}">
        <p14:creationId xmlns:p14="http://schemas.microsoft.com/office/powerpoint/2010/main" val="3203708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3479" y="703367"/>
            <a:ext cx="8911687" cy="1280890"/>
          </a:xfrm>
        </p:spPr>
        <p:txBody>
          <a:bodyPr/>
          <a:lstStyle/>
          <a:p>
            <a:r>
              <a:rPr lang="el-GR" b="1" dirty="0">
                <a:latin typeface="Arial" panose="020B0604020202020204" pitchFamily="34" charset="0"/>
                <a:cs typeface="Arial" panose="020B0604020202020204" pitchFamily="34" charset="0"/>
              </a:rPr>
              <a:t>Άρθρο 9 του ΓΚΠΔ</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a:r>
              <a:rPr lang="el-GR" sz="2000" dirty="0">
                <a:latin typeface="Arial" panose="020B0604020202020204" pitchFamily="34" charset="0"/>
                <a:cs typeface="Arial" panose="020B0604020202020204" pitchFamily="34" charset="0"/>
              </a:rPr>
              <a:t>Ο ΓΚΠΔ παρέχει ειδική προστασία για </a:t>
            </a:r>
            <a:r>
              <a:rPr lang="el-GR" sz="2000" dirty="0" smtClean="0">
                <a:latin typeface="Arial" panose="020B0604020202020204" pitchFamily="34" charset="0"/>
                <a:cs typeface="Arial" panose="020B0604020202020204" pitchFamily="34" charset="0"/>
              </a:rPr>
              <a:t>τις ειδικές </a:t>
            </a:r>
            <a:r>
              <a:rPr lang="el-GR" sz="2000" dirty="0">
                <a:latin typeface="Arial" panose="020B0604020202020204" pitchFamily="34" charset="0"/>
                <a:cs typeface="Arial" panose="020B0604020202020204" pitchFamily="34" charset="0"/>
              </a:rPr>
              <a:t>κατηγορίες δεδομένων («ευαίσθητα δεδομένα</a:t>
            </a:r>
            <a:r>
              <a:rPr lang="el-GR" sz="2000" dirty="0" smtClean="0">
                <a:latin typeface="Arial" panose="020B0604020202020204" pitchFamily="34" charset="0"/>
                <a:cs typeface="Arial" panose="020B0604020202020204" pitchFamily="34" charset="0"/>
              </a:rPr>
              <a:t>»)</a:t>
            </a:r>
            <a:endParaRPr lang="el-GR" sz="2000" dirty="0">
              <a:latin typeface="Arial" panose="020B0604020202020204" pitchFamily="34" charset="0"/>
              <a:cs typeface="Arial" panose="020B0604020202020204" pitchFamily="34" charset="0"/>
            </a:endParaRPr>
          </a:p>
          <a:p>
            <a:pPr algn="just"/>
            <a:r>
              <a:rPr lang="el-GR" sz="2000" dirty="0">
                <a:latin typeface="Arial" panose="020B0604020202020204" pitchFamily="34" charset="0"/>
                <a:cs typeface="Arial" panose="020B0604020202020204" pitchFamily="34" charset="0"/>
              </a:rPr>
              <a:t>Απαγορεύεται η επεξεργασία ευαίσθητων δεδομένων, εκτός κι αν πληρούται κάποια από τις προϋποθέσεις που αναφέρονται στο Άρθρο 9 του </a:t>
            </a:r>
            <a:r>
              <a:rPr lang="el-GR" sz="2000" dirty="0" smtClean="0">
                <a:latin typeface="Arial" panose="020B0604020202020204" pitchFamily="34" charset="0"/>
                <a:cs typeface="Arial" panose="020B0604020202020204" pitchFamily="34" charset="0"/>
              </a:rPr>
              <a:t>ΓΚΠΔ, όπως: α) ρητή συγκατάθεση, β) ζωτικό συμφέρον, γ) δημόσιο συμφέρον</a:t>
            </a:r>
            <a:endParaRPr lang="el-GR"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6</a:t>
            </a:fld>
            <a:endParaRPr lang="en-US" dirty="0"/>
          </a:p>
        </p:txBody>
      </p:sp>
      <p:pic>
        <p:nvPicPr>
          <p:cNvPr id="5" name="Picture 4"/>
          <p:cNvPicPr>
            <a:picLocks noChangeAspect="1"/>
          </p:cNvPicPr>
          <p:nvPr/>
        </p:nvPicPr>
        <p:blipFill>
          <a:blip r:embed="rId2"/>
          <a:stretch>
            <a:fillRect/>
          </a:stretch>
        </p:blipFill>
        <p:spPr>
          <a:xfrm>
            <a:off x="11148544" y="5911222"/>
            <a:ext cx="712136" cy="712136"/>
          </a:xfrm>
          <a:prstGeom prst="rect">
            <a:avLst/>
          </a:prstGeom>
        </p:spPr>
      </p:pic>
    </p:spTree>
    <p:extLst>
      <p:ext uri="{BB962C8B-B14F-4D97-AF65-F5344CB8AC3E}">
        <p14:creationId xmlns:p14="http://schemas.microsoft.com/office/powerpoint/2010/main" val="2179552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latin typeface="Arial" panose="020B0604020202020204" pitchFamily="34" charset="0"/>
                <a:cs typeface="Arial" panose="020B0604020202020204" pitchFamily="34" charset="0"/>
              </a:rPr>
              <a:t>Βασικές Αρχές</a:t>
            </a:r>
            <a:r>
              <a:rPr lang="en-GB" b="1" dirty="0" smtClean="0">
                <a:latin typeface="Arial" panose="020B0604020202020204" pitchFamily="34" charset="0"/>
                <a:cs typeface="Arial" panose="020B0604020202020204" pitchFamily="34" charset="0"/>
              </a:rPr>
              <a:t> </a:t>
            </a:r>
            <a:r>
              <a:rPr lang="el-GR" b="1" dirty="0" smtClean="0">
                <a:latin typeface="Arial" panose="020B0604020202020204" pitchFamily="34" charset="0"/>
                <a:cs typeface="Arial" panose="020B0604020202020204" pitchFamily="34" charset="0"/>
              </a:rPr>
              <a:t>σύννομης επεξεργασίας </a:t>
            </a:r>
            <a:r>
              <a:rPr lang="el-GR" b="1" dirty="0">
                <a:latin typeface="Arial" panose="020B0604020202020204" pitchFamily="34" charset="0"/>
                <a:cs typeface="Arial" panose="020B0604020202020204" pitchFamily="34" charset="0"/>
              </a:rPr>
              <a:t/>
            </a:r>
            <a:br>
              <a:rPr lang="el-GR" b="1" dirty="0">
                <a:latin typeface="Arial" panose="020B0604020202020204" pitchFamily="34" charset="0"/>
                <a:cs typeface="Arial" panose="020B0604020202020204" pitchFamily="34" charset="0"/>
              </a:rPr>
            </a:br>
            <a:r>
              <a:rPr lang="el-GR" b="1" dirty="0">
                <a:latin typeface="Arial" panose="020B0604020202020204" pitchFamily="34" charset="0"/>
                <a:cs typeface="Arial" panose="020B0604020202020204" pitchFamily="34" charset="0"/>
              </a:rPr>
              <a:t>προσωπικών δεδομένων</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lgn="just"/>
            <a:r>
              <a:rPr lang="el-GR" sz="2000" dirty="0">
                <a:latin typeface="Arial" panose="020B0604020202020204" pitchFamily="34" charset="0"/>
                <a:cs typeface="Arial" panose="020B0604020202020204" pitchFamily="34" charset="0"/>
              </a:rPr>
              <a:t>Αρχή της Νομιμότητας, Αντικειμενικότητας και Διαφάνειας</a:t>
            </a:r>
          </a:p>
          <a:p>
            <a:pPr algn="just"/>
            <a:r>
              <a:rPr lang="el-GR" sz="2000" dirty="0">
                <a:latin typeface="Arial" panose="020B0604020202020204" pitchFamily="34" charset="0"/>
                <a:cs typeface="Arial" panose="020B0604020202020204" pitchFamily="34" charset="0"/>
              </a:rPr>
              <a:t>Αρχή του Περιορισμού του Σκοπού</a:t>
            </a:r>
          </a:p>
          <a:p>
            <a:pPr algn="just"/>
            <a:r>
              <a:rPr lang="el-GR" sz="2000" dirty="0">
                <a:latin typeface="Arial" panose="020B0604020202020204" pitchFamily="34" charset="0"/>
                <a:cs typeface="Arial" panose="020B0604020202020204" pitchFamily="34" charset="0"/>
              </a:rPr>
              <a:t>Αρχή της Ελαχιστοποίησης των Δεδομένων</a:t>
            </a:r>
          </a:p>
          <a:p>
            <a:pPr algn="just"/>
            <a:r>
              <a:rPr lang="el-GR" sz="2000" dirty="0">
                <a:latin typeface="Arial" panose="020B0604020202020204" pitchFamily="34" charset="0"/>
                <a:cs typeface="Arial" panose="020B0604020202020204" pitchFamily="34" charset="0"/>
              </a:rPr>
              <a:t>Αρχή της Ακρίβειας</a:t>
            </a:r>
          </a:p>
          <a:p>
            <a:pPr algn="just"/>
            <a:r>
              <a:rPr lang="el-GR" sz="2000" dirty="0">
                <a:latin typeface="Arial" panose="020B0604020202020204" pitchFamily="34" charset="0"/>
                <a:cs typeface="Arial" panose="020B0604020202020204" pitchFamily="34" charset="0"/>
              </a:rPr>
              <a:t>Αρχή του Περιορισμού της Περιόδου Αποθήκευσης</a:t>
            </a:r>
          </a:p>
          <a:p>
            <a:pPr algn="just"/>
            <a:r>
              <a:rPr lang="el-GR" sz="2000" dirty="0">
                <a:latin typeface="Arial" panose="020B0604020202020204" pitchFamily="34" charset="0"/>
                <a:cs typeface="Arial" panose="020B0604020202020204" pitchFamily="34" charset="0"/>
              </a:rPr>
              <a:t>Αρχή της Ακεραιότητας και Εμπιστευτικότητας</a:t>
            </a:r>
          </a:p>
          <a:p>
            <a:pPr algn="just"/>
            <a:r>
              <a:rPr lang="el-GR" sz="2000" dirty="0">
                <a:latin typeface="Arial" panose="020B0604020202020204" pitchFamily="34" charset="0"/>
                <a:cs typeface="Arial" panose="020B0604020202020204" pitchFamily="34" charset="0"/>
              </a:rPr>
              <a:t>Αρχή της Λογοδοσίας</a:t>
            </a: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7</a:t>
            </a:fld>
            <a:endParaRPr lang="en-US" dirty="0"/>
          </a:p>
        </p:txBody>
      </p:sp>
      <p:pic>
        <p:nvPicPr>
          <p:cNvPr id="5" name="Picture 4"/>
          <p:cNvPicPr>
            <a:picLocks noChangeAspect="1"/>
          </p:cNvPicPr>
          <p:nvPr/>
        </p:nvPicPr>
        <p:blipFill>
          <a:blip r:embed="rId2"/>
          <a:stretch>
            <a:fillRect/>
          </a:stretch>
        </p:blipFill>
        <p:spPr>
          <a:xfrm>
            <a:off x="11148544" y="5911222"/>
            <a:ext cx="712136" cy="712136"/>
          </a:xfrm>
          <a:prstGeom prst="rect">
            <a:avLst/>
          </a:prstGeom>
        </p:spPr>
      </p:pic>
    </p:spTree>
    <p:extLst>
      <p:ext uri="{BB962C8B-B14F-4D97-AF65-F5344CB8AC3E}">
        <p14:creationId xmlns:p14="http://schemas.microsoft.com/office/powerpoint/2010/main" val="1536107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latin typeface="Arial" panose="020B0604020202020204" pitchFamily="34" charset="0"/>
                <a:cs typeface="Arial" panose="020B0604020202020204" pitchFamily="34" charset="0"/>
              </a:rPr>
              <a:t>Δικαιώματα υποκειμένων των δεδομένων</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just"/>
            <a:r>
              <a:rPr lang="el-GR" sz="2000" dirty="0">
                <a:latin typeface="Arial" panose="020B0604020202020204" pitchFamily="34" charset="0"/>
                <a:cs typeface="Arial" panose="020B0604020202020204" pitchFamily="34" charset="0"/>
              </a:rPr>
              <a:t>Ενημέρωσης </a:t>
            </a:r>
            <a:endParaRPr lang="el-GR" sz="2000" dirty="0" smtClean="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Πρόσβασης</a:t>
            </a:r>
            <a:endParaRPr lang="el-GR" sz="2000" dirty="0">
              <a:latin typeface="Arial" panose="020B0604020202020204" pitchFamily="34" charset="0"/>
              <a:cs typeface="Arial" panose="020B0604020202020204" pitchFamily="34" charset="0"/>
            </a:endParaRPr>
          </a:p>
          <a:p>
            <a:pPr algn="just"/>
            <a:r>
              <a:rPr lang="el-GR" sz="2000" dirty="0">
                <a:latin typeface="Arial" panose="020B0604020202020204" pitchFamily="34" charset="0"/>
                <a:cs typeface="Arial" panose="020B0604020202020204" pitchFamily="34" charset="0"/>
              </a:rPr>
              <a:t>Διόρθωσης </a:t>
            </a:r>
            <a:endParaRPr lang="el-GR" sz="2000" dirty="0" smtClean="0">
              <a:latin typeface="Arial" panose="020B0604020202020204" pitchFamily="34" charset="0"/>
              <a:cs typeface="Arial" panose="020B0604020202020204" pitchFamily="34" charset="0"/>
            </a:endParaRPr>
          </a:p>
          <a:p>
            <a:pPr algn="just"/>
            <a:r>
              <a:rPr lang="el-GR" sz="2000" dirty="0" smtClean="0">
                <a:latin typeface="Arial" panose="020B0604020202020204" pitchFamily="34" charset="0"/>
                <a:cs typeface="Arial" panose="020B0604020202020204" pitchFamily="34" charset="0"/>
              </a:rPr>
              <a:t>Διαγραφής</a:t>
            </a:r>
            <a:endParaRPr lang="el-GR" sz="2000" dirty="0">
              <a:latin typeface="Arial" panose="020B0604020202020204" pitchFamily="34" charset="0"/>
              <a:cs typeface="Arial" panose="020B0604020202020204" pitchFamily="34" charset="0"/>
            </a:endParaRPr>
          </a:p>
          <a:p>
            <a:pPr algn="just"/>
            <a:r>
              <a:rPr lang="el-GR" sz="2000" dirty="0">
                <a:latin typeface="Arial" panose="020B0604020202020204" pitchFamily="34" charset="0"/>
                <a:cs typeface="Arial" panose="020B0604020202020204" pitchFamily="34" charset="0"/>
              </a:rPr>
              <a:t>Περιορισμού της επεξεργασίας </a:t>
            </a:r>
          </a:p>
          <a:p>
            <a:pPr algn="just"/>
            <a:r>
              <a:rPr lang="el-GR" sz="2000" dirty="0" smtClean="0">
                <a:latin typeface="Arial" panose="020B0604020202020204" pitchFamily="34" charset="0"/>
                <a:cs typeface="Arial" panose="020B0604020202020204" pitchFamily="34" charset="0"/>
              </a:rPr>
              <a:t>Εναντίωσης</a:t>
            </a:r>
            <a:endParaRPr lang="el-GR" sz="2000" dirty="0">
              <a:latin typeface="Arial" panose="020B0604020202020204" pitchFamily="34" charset="0"/>
              <a:cs typeface="Arial" panose="020B0604020202020204" pitchFamily="34" charset="0"/>
            </a:endParaRPr>
          </a:p>
          <a:p>
            <a:pPr algn="just"/>
            <a:r>
              <a:rPr lang="el-GR" sz="2000" dirty="0">
                <a:latin typeface="Arial" panose="020B0604020202020204" pitchFamily="34" charset="0"/>
                <a:cs typeface="Arial" panose="020B0604020202020204" pitchFamily="34" charset="0"/>
              </a:rPr>
              <a:t>Φορητότητας των δεδομένων</a:t>
            </a:r>
          </a:p>
          <a:p>
            <a:pPr algn="just"/>
            <a:r>
              <a:rPr lang="el-GR" sz="2000" dirty="0">
                <a:latin typeface="Arial" panose="020B0604020202020204" pitchFamily="34" charset="0"/>
                <a:cs typeface="Arial" panose="020B0604020202020204" pitchFamily="34" charset="0"/>
              </a:rPr>
              <a:t>Αντίρρησης σε αυτοματοποιημένη απόφαση περιλαμβανομένης της κατάρτισης προφίλ</a:t>
            </a: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8</a:t>
            </a:fld>
            <a:endParaRPr lang="en-US" dirty="0"/>
          </a:p>
        </p:txBody>
      </p:sp>
      <p:pic>
        <p:nvPicPr>
          <p:cNvPr id="5" name="Picture 4"/>
          <p:cNvPicPr>
            <a:picLocks noChangeAspect="1"/>
          </p:cNvPicPr>
          <p:nvPr/>
        </p:nvPicPr>
        <p:blipFill>
          <a:blip r:embed="rId2"/>
          <a:stretch>
            <a:fillRect/>
          </a:stretch>
        </p:blipFill>
        <p:spPr>
          <a:xfrm>
            <a:off x="11148544" y="5911222"/>
            <a:ext cx="712136" cy="712136"/>
          </a:xfrm>
          <a:prstGeom prst="rect">
            <a:avLst/>
          </a:prstGeom>
        </p:spPr>
      </p:pic>
    </p:spTree>
    <p:extLst>
      <p:ext uri="{BB962C8B-B14F-4D97-AF65-F5344CB8AC3E}">
        <p14:creationId xmlns:p14="http://schemas.microsoft.com/office/powerpoint/2010/main" val="1829019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solidFill>
                  <a:srgbClr val="31B4E6">
                    <a:lumMod val="75000"/>
                  </a:srgbClr>
                </a:solidFill>
                <a:latin typeface="Arial" panose="020B0604020202020204" pitchFamily="34" charset="0"/>
                <a:cs typeface="Arial" panose="020B0604020202020204" pitchFamily="34" charset="0"/>
              </a:rPr>
              <a:t>Άσκηση Δικαιωμάτων – Ομάδα </a:t>
            </a:r>
            <a:r>
              <a:rPr lang="en-US" b="1" dirty="0">
                <a:solidFill>
                  <a:srgbClr val="31B4E6">
                    <a:lumMod val="75000"/>
                  </a:srgbClr>
                </a:solidFill>
                <a:latin typeface="Arial" panose="020B0604020202020204" pitchFamily="34" charset="0"/>
                <a:cs typeface="Arial" panose="020B0604020202020204" pitchFamily="34" charset="0"/>
              </a:rPr>
              <a:t>DPO</a:t>
            </a:r>
            <a:endParaRPr lang="en-US" b="1" dirty="0"/>
          </a:p>
        </p:txBody>
      </p:sp>
      <p:sp>
        <p:nvSpPr>
          <p:cNvPr id="3" name="Content Placeholder 2"/>
          <p:cNvSpPr>
            <a:spLocks noGrp="1"/>
          </p:cNvSpPr>
          <p:nvPr>
            <p:ph idx="1"/>
          </p:nvPr>
        </p:nvSpPr>
        <p:spPr>
          <a:xfrm>
            <a:off x="2383150" y="1737575"/>
            <a:ext cx="8915400" cy="4006222"/>
          </a:xfrm>
        </p:spPr>
        <p:txBody>
          <a:bodyPr/>
          <a:lstStyle/>
          <a:p>
            <a:pPr lvl="0">
              <a:buClr>
                <a:srgbClr val="353535"/>
              </a:buClr>
            </a:pPr>
            <a:r>
              <a:rPr lang="el-GR" sz="2000" dirty="0">
                <a:solidFill>
                  <a:prstClr val="black">
                    <a:lumMod val="75000"/>
                    <a:lumOff val="25000"/>
                  </a:prstClr>
                </a:solidFill>
                <a:latin typeface="Arial" panose="020B0604020202020204" pitchFamily="34" charset="0"/>
                <a:cs typeface="Arial" panose="020B0604020202020204" pitchFamily="34" charset="0"/>
              </a:rPr>
              <a:t>Στο ΥΠΑΝ λειτουργεί Ομάδα Υπεύθυνου Προστασίας Δεδομένων / </a:t>
            </a:r>
            <a:r>
              <a:rPr lang="en-US" sz="2000" dirty="0">
                <a:solidFill>
                  <a:prstClr val="black">
                    <a:lumMod val="75000"/>
                    <a:lumOff val="25000"/>
                  </a:prstClr>
                </a:solidFill>
                <a:latin typeface="Arial" panose="020B0604020202020204" pitchFamily="34" charset="0"/>
                <a:cs typeface="Arial" panose="020B0604020202020204" pitchFamily="34" charset="0"/>
              </a:rPr>
              <a:t>DPO </a:t>
            </a:r>
            <a:endParaRPr lang="el-GR" sz="2000" dirty="0">
              <a:solidFill>
                <a:prstClr val="black">
                  <a:lumMod val="75000"/>
                  <a:lumOff val="25000"/>
                </a:prstClr>
              </a:solidFill>
              <a:latin typeface="Arial" panose="020B0604020202020204" pitchFamily="34" charset="0"/>
              <a:cs typeface="Arial" panose="020B0604020202020204" pitchFamily="34" charset="0"/>
            </a:endParaRPr>
          </a:p>
          <a:p>
            <a:pPr lvl="0">
              <a:buClr>
                <a:srgbClr val="353535"/>
              </a:buClr>
            </a:pPr>
            <a:r>
              <a:rPr lang="el-GR" sz="2000" dirty="0">
                <a:solidFill>
                  <a:prstClr val="black">
                    <a:lumMod val="75000"/>
                    <a:lumOff val="25000"/>
                  </a:prstClr>
                </a:solidFill>
                <a:latin typeface="Arial" panose="020B0604020202020204" pitchFamily="34" charset="0"/>
                <a:cs typeface="Arial" panose="020B0604020202020204" pitchFamily="34" charset="0"/>
              </a:rPr>
              <a:t>Αρμόδια μεταξύ άλλων </a:t>
            </a:r>
            <a:r>
              <a:rPr lang="el-GR" sz="2000" dirty="0" smtClean="0">
                <a:solidFill>
                  <a:prstClr val="black">
                    <a:lumMod val="75000"/>
                    <a:lumOff val="25000"/>
                  </a:prstClr>
                </a:solidFill>
                <a:latin typeface="Arial" panose="020B0604020202020204" pitchFamily="34" charset="0"/>
                <a:cs typeface="Arial" panose="020B0604020202020204" pitchFamily="34" charset="0"/>
              </a:rPr>
              <a:t>για</a:t>
            </a:r>
            <a:r>
              <a:rPr lang="el-GR" sz="2000" dirty="0">
                <a:solidFill>
                  <a:prstClr val="black">
                    <a:lumMod val="75000"/>
                    <a:lumOff val="25000"/>
                  </a:prstClr>
                </a:solidFill>
                <a:latin typeface="Arial" panose="020B0604020202020204" pitchFamily="34" charset="0"/>
                <a:cs typeface="Arial" panose="020B0604020202020204" pitchFamily="34" charset="0"/>
              </a:rPr>
              <a:t>:</a:t>
            </a:r>
          </a:p>
          <a:p>
            <a:pPr lvl="0">
              <a:buClr>
                <a:srgbClr val="353535"/>
              </a:buClr>
            </a:pPr>
            <a:r>
              <a:rPr lang="el-GR" sz="2000" dirty="0">
                <a:solidFill>
                  <a:prstClr val="black">
                    <a:lumMod val="75000"/>
                    <a:lumOff val="25000"/>
                  </a:prstClr>
                </a:solidFill>
                <a:latin typeface="Arial" panose="020B0604020202020204" pitchFamily="34" charset="0"/>
                <a:cs typeface="Arial" panose="020B0604020202020204" pitchFamily="34" charset="0"/>
              </a:rPr>
              <a:t>Υποστήριξη </a:t>
            </a:r>
            <a:r>
              <a:rPr lang="el-GR" sz="2000" dirty="0" smtClean="0">
                <a:solidFill>
                  <a:prstClr val="black">
                    <a:lumMod val="75000"/>
                    <a:lumOff val="25000"/>
                  </a:prstClr>
                </a:solidFill>
                <a:latin typeface="Arial" panose="020B0604020202020204" pitchFamily="34" charset="0"/>
                <a:cs typeface="Arial" panose="020B0604020202020204" pitchFamily="34" charset="0"/>
              </a:rPr>
              <a:t>/ Επίλυση </a:t>
            </a:r>
            <a:r>
              <a:rPr lang="el-GR" sz="2000" dirty="0">
                <a:solidFill>
                  <a:prstClr val="black">
                    <a:lumMod val="75000"/>
                    <a:lumOff val="25000"/>
                  </a:prstClr>
                </a:solidFill>
                <a:latin typeface="Arial" panose="020B0604020202020204" pitchFamily="34" charset="0"/>
                <a:cs typeface="Arial" panose="020B0604020202020204" pitchFamily="34" charset="0"/>
              </a:rPr>
              <a:t>/ Καθοδήγηση σχετικά με κάθε θέμα προστασίας δεδομένων</a:t>
            </a:r>
          </a:p>
          <a:p>
            <a:pPr lvl="0">
              <a:buClr>
                <a:srgbClr val="353535"/>
              </a:buClr>
            </a:pPr>
            <a:r>
              <a:rPr lang="el-GR" sz="2000" dirty="0">
                <a:solidFill>
                  <a:prstClr val="black">
                    <a:lumMod val="75000"/>
                    <a:lumOff val="25000"/>
                  </a:prstClr>
                </a:solidFill>
                <a:latin typeface="Arial" panose="020B0604020202020204" pitchFamily="34" charset="0"/>
                <a:cs typeface="Arial" panose="020B0604020202020204" pitchFamily="34" charset="0"/>
              </a:rPr>
              <a:t>Ανταπόκριση / Ικανοποίηση αιτημάτων / δικαιωμάτων υποκειμένων των δεδομένων </a:t>
            </a:r>
            <a:endParaRPr lang="en-US" sz="2000" dirty="0">
              <a:solidFill>
                <a:prstClr val="black">
                  <a:lumMod val="75000"/>
                  <a:lumOff val="25000"/>
                </a:prstClr>
              </a:solidFill>
              <a:latin typeface="Arial" panose="020B0604020202020204" pitchFamily="34" charset="0"/>
              <a:cs typeface="Arial" panose="020B0604020202020204" pitchFamily="34"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pic>
        <p:nvPicPr>
          <p:cNvPr id="5" name="Picture 4"/>
          <p:cNvPicPr>
            <a:picLocks noChangeAspect="1"/>
          </p:cNvPicPr>
          <p:nvPr/>
        </p:nvPicPr>
        <p:blipFill>
          <a:blip r:embed="rId2"/>
          <a:stretch>
            <a:fillRect/>
          </a:stretch>
        </p:blipFill>
        <p:spPr>
          <a:xfrm>
            <a:off x="11148544" y="5911222"/>
            <a:ext cx="712136" cy="712136"/>
          </a:xfrm>
          <a:prstGeom prst="rect">
            <a:avLst/>
          </a:prstGeom>
        </p:spPr>
      </p:pic>
    </p:spTree>
    <p:extLst>
      <p:ext uri="{BB962C8B-B14F-4D97-AF65-F5344CB8AC3E}">
        <p14:creationId xmlns:p14="http://schemas.microsoft.com/office/powerpoint/2010/main" val="291729519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1674</TotalTime>
  <Words>1515</Words>
  <PresentationFormat>Widescreen</PresentationFormat>
  <Paragraphs>161</Paragraphs>
  <Slides>22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Bahnschrift</vt:lpstr>
      <vt:lpstr>Calibri</vt:lpstr>
      <vt:lpstr>Century Gothic</vt:lpstr>
      <vt:lpstr>TimesNewRoman</vt:lpstr>
      <vt:lpstr>Wingdings</vt:lpstr>
      <vt:lpstr>Wingdings 3</vt:lpstr>
      <vt:lpstr>Wisp</vt:lpstr>
      <vt:lpstr>Προστασία Προσωπικών Δεδομένων  στη Σχολική Μονάδα και  ο ρόλος της Διευθυντικής Ομάδας</vt:lpstr>
      <vt:lpstr>Σκοπός της παρουσίασης</vt:lpstr>
      <vt:lpstr>Νομικό πλαίσιο</vt:lpstr>
      <vt:lpstr>Βασικές έννοιες</vt:lpstr>
      <vt:lpstr>Ειδικές κατηγορίες δεδομένων</vt:lpstr>
      <vt:lpstr>Άρθρο 9 του ΓΚΠΔ</vt:lpstr>
      <vt:lpstr>Βασικές Αρχές σύννομης επεξεργασίας  προσωπικών δεδομένων</vt:lpstr>
      <vt:lpstr>Δικαιώματα υποκειμένων των δεδομένων</vt:lpstr>
      <vt:lpstr>Άσκηση Δικαιωμάτων – Ομάδα DPO</vt:lpstr>
      <vt:lpstr>Ο ΓΚΠΔ σχετικά με την Επεξεργασία Δεδομένων Προσωπικού Χαρακτήρα Παιδιών</vt:lpstr>
      <vt:lpstr>Σχολικές Μονάδες –Υπουργείο Παιδείας</vt:lpstr>
      <vt:lpstr>Διευθυντής</vt:lpstr>
      <vt:lpstr>Γραμματεία  </vt:lpstr>
      <vt:lpstr>Εκπαιδευτικοί</vt:lpstr>
      <vt:lpstr>Επεξεργασία δεδομένων σε επίπεδο σχολικών μονάδων – Νομική Βάση</vt:lpstr>
      <vt:lpstr>Επεξεργασία δεδομένων σε επίπεδο σχολικών μονάδων – Αρχεία / Δεδομένα</vt:lpstr>
      <vt:lpstr>Επεξεργασία δεδομένων σε επίπεδο σχολικών μονάδων – Ασφάλεια Δεδομένων</vt:lpstr>
      <vt:lpstr>Σημαντικά Θέματα που ηγέρθηκαν και κρίθηκαν από την εποπτική Αρχή</vt:lpstr>
      <vt:lpstr>Όραμα για το σχολικό περιβάλλον – Διαχρονική Παιδοκεντρική προσέγγιση</vt:lpstr>
      <vt:lpstr>Όραμα για το σχολικό περιβάλλον – Διαχρονική Παιδοκεντρική προσέγγιση</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2022-11-16T10:36:36Z</cp:lastPrinted>
  <dcterms:created xsi:type="dcterms:W3CDTF">2022-11-14T10:47:52Z</dcterms:created>
  <dcterms:modified xsi:type="dcterms:W3CDTF">2022-11-16T11:56:16Z</dcterms:modified>
</cp:coreProperties>
</file>