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280" r:id="rId3"/>
    <p:sldId id="257" r:id="rId4"/>
    <p:sldId id="261" r:id="rId5"/>
    <p:sldId id="265" r:id="rId6"/>
    <p:sldId id="266" r:id="rId7"/>
    <p:sldId id="262" r:id="rId8"/>
    <p:sldId id="263" r:id="rId9"/>
    <p:sldId id="288" r:id="rId10"/>
    <p:sldId id="269" r:id="rId11"/>
    <p:sldId id="278" r:id="rId12"/>
    <p:sldId id="279" r:id="rId13"/>
    <p:sldId id="281" r:id="rId14"/>
    <p:sldId id="282" r:id="rId15"/>
    <p:sldId id="285" r:id="rId16"/>
    <p:sldId id="283" r:id="rId17"/>
    <p:sldId id="284" r:id="rId18"/>
    <p:sldId id="276" r:id="rId19"/>
    <p:sldId id="286" r:id="rId20"/>
    <p:sldId id="287" r:id="rId21"/>
    <p:sldId id="273" r:id="rId22"/>
    <p:sldId id="274"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lvl1pPr>
          </a:lstStyle>
          <a:p>
            <a:fld id="{CF8D6920-A017-4F92-BCF7-3F29235A24C3}" type="datetimeFigureOut">
              <a:rPr lang="en-US" smtClean="0"/>
              <a:t>11/16/2022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713" y="4473512"/>
            <a:ext cx="5608975" cy="366028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1059"/>
            <a:ext cx="3038604" cy="46534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lIns="91440" tIns="45720" rIns="91440" bIns="45720" rtlCol="0" anchor="b"/>
          <a:lstStyle>
            <a:lvl1pPr algn="r">
              <a:defRPr sz="1200"/>
            </a:lvl1pPr>
          </a:lstStyle>
          <a:p>
            <a:fld id="{B27EF4E7-A2A5-465D-A276-875C0D459E54}" type="slidenum">
              <a:rPr lang="en-US" smtClean="0"/>
              <a:t>‹#›</a:t>
            </a:fld>
            <a:endParaRPr lang="en-US"/>
          </a:p>
        </p:txBody>
      </p:sp>
    </p:spTree>
    <p:extLst>
      <p:ext uri="{BB962C8B-B14F-4D97-AF65-F5344CB8AC3E}">
        <p14:creationId xmlns:p14="http://schemas.microsoft.com/office/powerpoint/2010/main" val="262418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7EF4E7-A2A5-465D-A276-875C0D459E54}" type="slidenum">
              <a:rPr lang="en-US" smtClean="0"/>
              <a:t>1</a:t>
            </a:fld>
            <a:endParaRPr lang="en-US"/>
          </a:p>
        </p:txBody>
      </p:sp>
    </p:spTree>
    <p:extLst>
      <p:ext uri="{BB962C8B-B14F-4D97-AF65-F5344CB8AC3E}">
        <p14:creationId xmlns:p14="http://schemas.microsoft.com/office/powerpoint/2010/main" val="117987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AE9AD5-A82B-4319-ADDF-98CA75B7836D}"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02C79C-BFC3-42E0-934F-0343CFF0AF17}"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9368A-AF6F-426B-97C1-716574CDB699}"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8BFDC4-558D-4079-848B-0AE2686252AF}"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947ADF-BCC4-404C-82F1-11B52711397F}"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3D0E59C-BF3D-4226-BF38-B9625E7A5442}"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D83925-CB63-49F6-8731-D22CFE9E334B}"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FF67A4-E657-4387-B815-A6CE82A0824E}"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CC2292-1CDC-4893-90A9-EDFC3EAF6C16}"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44408-906D-4125-9C34-CA7846C0CDF5}" type="datetime1">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580CF1-E7EB-436B-A288-219C396BBEC3}"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0A58DB-FE41-4B5A-87FE-6574417DE90A}" type="datetime1">
              <a:rPr lang="en-US" smtClean="0"/>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FB4B7D-1F8C-409C-81E3-D906D11C27B5}" type="datetime1">
              <a:rPr lang="en-US" smtClean="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ED478-148A-4978-B314-681FBF87FB17}" type="datetime1">
              <a:rPr lang="en-US" smtClean="0"/>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DCF37-B297-4E7E-B721-35B6FAECEC15}"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C0DC7-BD53-448D-A46F-47C2DD29FB1A}" type="datetime1">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tint val="90000"/>
                <a:lumMod val="120000"/>
              </a:schemeClr>
            </a:gs>
            <a:gs pos="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40B62CC-96A4-4B3C-9D40-60E4FA13EFD4}" type="datetime1">
              <a:rPr lang="en-US" smtClean="0"/>
              <a:t>11/16/2022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4117" y="628539"/>
            <a:ext cx="11197883" cy="2262781"/>
          </a:xfrm>
        </p:spPr>
        <p:txBody>
          <a:bodyPr>
            <a:noAutofit/>
          </a:bodyPr>
          <a:lstStyle/>
          <a:p>
            <a:pPr algn="ctr"/>
            <a:r>
              <a:rPr lang="el-GR" sz="3600" b="1" dirty="0" smtClean="0">
                <a:latin typeface="Arial" panose="020B0604020202020204" pitchFamily="34" charset="0"/>
                <a:cs typeface="Arial" panose="020B0604020202020204" pitchFamily="34" charset="0"/>
              </a:rPr>
              <a:t>Προστασία Προσωπικών Δεδομένων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στη Σχολική Μονάδα και </a:t>
            </a:r>
            <a:br>
              <a:rPr lang="el-GR" sz="3600" b="1" dirty="0" smtClean="0">
                <a:latin typeface="Arial" panose="020B0604020202020204" pitchFamily="34" charset="0"/>
                <a:cs typeface="Arial" panose="020B0604020202020204" pitchFamily="34" charset="0"/>
              </a:rPr>
            </a:br>
            <a:r>
              <a:rPr lang="el-GR" sz="3600" b="1" dirty="0" smtClean="0">
                <a:latin typeface="Arial" panose="020B0604020202020204" pitchFamily="34" charset="0"/>
                <a:cs typeface="Arial" panose="020B0604020202020204" pitchFamily="34" charset="0"/>
              </a:rPr>
              <a:t>ο ρόλος της Διευθυντικής Ομάδας</a:t>
            </a:r>
            <a:endParaRPr lang="en-US" sz="3600" b="1" dirty="0">
              <a:latin typeface="Bahnschrift" panose="020B0502040204020203" pitchFamily="34" charset="0"/>
            </a:endParaRPr>
          </a:p>
        </p:txBody>
      </p:sp>
      <p:sp>
        <p:nvSpPr>
          <p:cNvPr id="3" name="Subtitle 2"/>
          <p:cNvSpPr>
            <a:spLocks noGrp="1"/>
          </p:cNvSpPr>
          <p:nvPr>
            <p:ph type="subTitle" idx="1"/>
          </p:nvPr>
        </p:nvSpPr>
        <p:spPr>
          <a:xfrm>
            <a:off x="2589213" y="4777379"/>
            <a:ext cx="8915399" cy="1567150"/>
          </a:xfrm>
        </p:spPr>
        <p:txBody>
          <a:bodyPr>
            <a:normAutofit fontScale="85000" lnSpcReduction="20000"/>
          </a:bodyPr>
          <a:lstStyle/>
          <a:p>
            <a:endParaRPr lang="el-GR" dirty="0" smtClean="0"/>
          </a:p>
          <a:p>
            <a:endParaRPr lang="el-GR" dirty="0"/>
          </a:p>
          <a:p>
            <a:r>
              <a:rPr lang="el-GR" dirty="0" smtClean="0">
                <a:latin typeface="Bahnschrift" panose="020B0502040204020203" pitchFamily="34" charset="0"/>
              </a:rPr>
              <a:t>                                                                                            </a:t>
            </a:r>
            <a:endParaRPr lang="en-US" dirty="0" smtClean="0">
              <a:latin typeface="Bahnschrift" panose="020B0502040204020203" pitchFamily="34" charset="0"/>
            </a:endParaRPr>
          </a:p>
          <a:p>
            <a:endParaRPr lang="en-US" dirty="0">
              <a:latin typeface="Bahnschrift" panose="020B0502040204020203" pitchFamily="34" charset="0"/>
            </a:endParaRPr>
          </a:p>
          <a:p>
            <a:r>
              <a:rPr lang="en-US" dirty="0" smtClean="0">
                <a:latin typeface="Bahnschrift" panose="020B0502040204020203" pitchFamily="34" charset="0"/>
              </a:rPr>
              <a:t>                                                                                                                      </a:t>
            </a:r>
            <a:endParaRPr lang="el-GR" dirty="0" smtClean="0">
              <a:latin typeface="Bahnschrift" panose="020B0502040204020203" pitchFamily="34" charset="0"/>
            </a:endParaRPr>
          </a:p>
          <a:p>
            <a:endParaRPr lang="en-US" dirty="0"/>
          </a:p>
        </p:txBody>
      </p:sp>
      <p:sp>
        <p:nvSpPr>
          <p:cNvPr id="4" name="Rectangle 3"/>
          <p:cNvSpPr/>
          <p:nvPr/>
        </p:nvSpPr>
        <p:spPr>
          <a:xfrm>
            <a:off x="2589213" y="5362140"/>
            <a:ext cx="5081084" cy="1938992"/>
          </a:xfrm>
          <a:prstGeom prst="rect">
            <a:avLst/>
          </a:prstGeom>
        </p:spPr>
        <p:txBody>
          <a:bodyPr wrap="square">
            <a:spAutoFit/>
          </a:bodyPr>
          <a:lstStyle/>
          <a:p>
            <a:r>
              <a:rPr lang="el-GR" sz="2000" dirty="0">
                <a:latin typeface="Arial" panose="020B0604020202020204" pitchFamily="34" charset="0"/>
                <a:cs typeface="Arial" panose="020B0604020202020204" pitchFamily="34" charset="0"/>
              </a:rPr>
              <a:t>Ειρήνη Λοϊζίδου </a:t>
            </a:r>
            <a:r>
              <a:rPr lang="el-GR" sz="2000" dirty="0" smtClean="0">
                <a:latin typeface="Arial" panose="020B0604020202020204" pitchFamily="34" charset="0"/>
                <a:cs typeface="Arial" panose="020B0604020202020204" pitchFamily="34" charset="0"/>
              </a:rPr>
              <a:t>Νικολαΐδου</a:t>
            </a:r>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Επίτροπος </a:t>
            </a:r>
            <a:r>
              <a:rPr lang="el-GR" sz="2000" dirty="0" smtClean="0">
                <a:latin typeface="Arial" panose="020B0604020202020204" pitchFamily="34" charset="0"/>
                <a:cs typeface="Arial" panose="020B0604020202020204" pitchFamily="34" charset="0"/>
              </a:rPr>
              <a:t>Προστασίας</a:t>
            </a:r>
          </a:p>
          <a:p>
            <a:r>
              <a:rPr lang="el-GR" sz="2000" dirty="0" smtClean="0">
                <a:latin typeface="Arial" panose="020B0604020202020204" pitchFamily="34" charset="0"/>
                <a:cs typeface="Arial" panose="020B0604020202020204" pitchFamily="34" charset="0"/>
              </a:rPr>
              <a:t>Δεδομένων </a:t>
            </a:r>
            <a:r>
              <a:rPr lang="el-GR" sz="2000" dirty="0">
                <a:latin typeface="Arial" panose="020B0604020202020204" pitchFamily="34" charset="0"/>
                <a:cs typeface="Arial" panose="020B0604020202020204" pitchFamily="34" charset="0"/>
              </a:rPr>
              <a:t>Προσωπικού </a:t>
            </a:r>
            <a:r>
              <a:rPr lang="el-GR" sz="2000" dirty="0" smtClean="0">
                <a:latin typeface="Arial" panose="020B0604020202020204" pitchFamily="34" charset="0"/>
                <a:cs typeface="Arial" panose="020B0604020202020204" pitchFamily="34" charset="0"/>
              </a:rPr>
              <a:t>Χαρακτήρα </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a:t>
            </a:r>
            <a:endParaRPr lang="el-GR" sz="2000" dirty="0" smtClean="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endParaRPr lang="el-GR" dirty="0">
              <a:latin typeface="Bahnschrift" panose="020B0502040204020203" pitchFamily="34" charset="0"/>
            </a:endParaRPr>
          </a:p>
        </p:txBody>
      </p:sp>
      <p:sp>
        <p:nvSpPr>
          <p:cNvPr id="8" name="Rectangle 7"/>
          <p:cNvSpPr/>
          <p:nvPr/>
        </p:nvSpPr>
        <p:spPr>
          <a:xfrm>
            <a:off x="8340686" y="5375033"/>
            <a:ext cx="5081084" cy="1323439"/>
          </a:xfrm>
          <a:prstGeom prst="rect">
            <a:avLst/>
          </a:prstGeom>
        </p:spPr>
        <p:txBody>
          <a:bodyPr wrap="square">
            <a:spAutoFit/>
          </a:bodyPr>
          <a:lstStyle/>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                                                                                           17 </a:t>
            </a:r>
            <a:r>
              <a:rPr lang="el-GR" sz="2000" dirty="0" smtClean="0">
                <a:latin typeface="Arial" panose="020B0604020202020204" pitchFamily="34" charset="0"/>
                <a:cs typeface="Arial" panose="020B0604020202020204" pitchFamily="34" charset="0"/>
              </a:rPr>
              <a:t>Νοεμβρίου 2022</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           </a:t>
            </a:r>
          </a:p>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endParaRPr lang="el-GR" dirty="0">
              <a:latin typeface="Bahnschrift" panose="020B0502040204020203" pitchFamily="34" charset="0"/>
            </a:endParaRPr>
          </a:p>
        </p:txBody>
      </p:sp>
      <p:pic>
        <p:nvPicPr>
          <p:cNvPr id="6" name="Picture 5"/>
          <p:cNvPicPr>
            <a:picLocks noChangeAspect="1"/>
          </p:cNvPicPr>
          <p:nvPr/>
        </p:nvPicPr>
        <p:blipFill>
          <a:blip r:embed="rId3"/>
          <a:stretch>
            <a:fillRect/>
          </a:stretch>
        </p:blipFill>
        <p:spPr>
          <a:xfrm>
            <a:off x="11127671" y="5754626"/>
            <a:ext cx="712136" cy="712136"/>
          </a:xfrm>
          <a:prstGeom prst="rect">
            <a:avLst/>
          </a:prstGeom>
        </p:spPr>
      </p:pic>
    </p:spTree>
    <p:extLst>
      <p:ext uri="{BB962C8B-B14F-4D97-AF65-F5344CB8AC3E}">
        <p14:creationId xmlns:p14="http://schemas.microsoft.com/office/powerpoint/2010/main" val="1566033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062455" cy="1280890"/>
          </a:xfrm>
        </p:spPr>
        <p:txBody>
          <a:bodyPr>
            <a:noAutofit/>
          </a:bodyPr>
          <a:lstStyle/>
          <a:p>
            <a:r>
              <a:rPr lang="el-GR" sz="3200" b="1" dirty="0" smtClean="0">
                <a:latin typeface="Arial" panose="020B0604020202020204" pitchFamily="34" charset="0"/>
                <a:cs typeface="Arial" panose="020B0604020202020204" pitchFamily="34" charset="0"/>
              </a:rPr>
              <a:t>Ο ΓΚΠΔ σχετικά με την Επεξεργασία Δεδομένων Προσωπικού Χαρακτήρα Παιδιών</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l-GR" sz="2000" dirty="0" smtClean="0">
                <a:latin typeface="Arial" panose="020B0604020202020204" pitchFamily="34" charset="0"/>
                <a:cs typeface="Arial" panose="020B0604020202020204" pitchFamily="34" charset="0"/>
              </a:rPr>
              <a:t>Παρέχει </a:t>
            </a:r>
            <a:r>
              <a:rPr lang="el-GR" sz="2000" dirty="0">
                <a:latin typeface="Arial" panose="020B0604020202020204" pitchFamily="34" charset="0"/>
                <a:cs typeface="Arial" panose="020B0604020202020204" pitchFamily="34" charset="0"/>
              </a:rPr>
              <a:t>ειδική προστασία </a:t>
            </a:r>
            <a:r>
              <a:rPr lang="el-GR" sz="2000" dirty="0" smtClean="0">
                <a:latin typeface="Arial" panose="020B0604020202020204" pitchFamily="34" charset="0"/>
                <a:cs typeface="Arial" panose="020B0604020202020204" pitchFamily="34" charset="0"/>
              </a:rPr>
              <a:t>λόγω </a:t>
            </a:r>
            <a:r>
              <a:rPr lang="el-GR" sz="2000" dirty="0">
                <a:latin typeface="Arial" panose="020B0604020202020204" pitchFamily="34" charset="0"/>
                <a:cs typeface="Arial" panose="020B0604020202020204" pitchFamily="34" charset="0"/>
              </a:rPr>
              <a:t>μικρότερης, από μέρους τους, επίγνωσης των κινδύνων, συνεπειών και δικαιωμάτων τους</a:t>
            </a:r>
          </a:p>
          <a:p>
            <a:pPr algn="just"/>
            <a:r>
              <a:rPr lang="el-GR" sz="2000" dirty="0">
                <a:latin typeface="Arial" panose="020B0604020202020204" pitchFamily="34" charset="0"/>
                <a:cs typeface="Arial" panose="020B0604020202020204" pitchFamily="34" charset="0"/>
              </a:rPr>
              <a:t>Ο υπεύθυνος επεξεργασίας οφείλει να ενημερώνει τους ανήλικους χρήστες, σχετικά με την επεξεργασία των δεδομένων τους, </a:t>
            </a:r>
            <a:r>
              <a:rPr lang="el-GR" sz="2000" dirty="0" smtClean="0">
                <a:latin typeface="Arial" panose="020B0604020202020204" pitchFamily="34" charset="0"/>
                <a:cs typeface="Arial" panose="020B0604020202020204" pitchFamily="34" charset="0"/>
              </a:rPr>
              <a:t>με απλό, σαφή </a:t>
            </a:r>
            <a:r>
              <a:rPr lang="el-GR" sz="2000" dirty="0">
                <a:latin typeface="Arial" panose="020B0604020202020204" pitchFamily="34" charset="0"/>
                <a:cs typeface="Arial" panose="020B0604020202020204" pitchFamily="34" charset="0"/>
              </a:rPr>
              <a:t>και κατανοητό </a:t>
            </a:r>
            <a:r>
              <a:rPr lang="el-GR" sz="2000" dirty="0" smtClean="0">
                <a:latin typeface="Arial" panose="020B0604020202020204" pitchFamily="34" charset="0"/>
                <a:cs typeface="Arial" panose="020B0604020202020204" pitchFamily="34" charset="0"/>
              </a:rPr>
              <a:t>τρόπο, ανάλογο του βαθμού ωριμότητάς τους</a:t>
            </a:r>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Η άσκηση των δικαιωμάτων των </a:t>
            </a:r>
            <a:r>
              <a:rPr lang="el-GR" sz="2000" dirty="0" smtClean="0">
                <a:latin typeface="Arial" panose="020B0604020202020204" pitchFamily="34" charset="0"/>
                <a:cs typeface="Arial" panose="020B0604020202020204" pitchFamily="34" charset="0"/>
              </a:rPr>
              <a:t>παιδιών γίνεται </a:t>
            </a:r>
            <a:r>
              <a:rPr lang="el-GR" sz="2000" dirty="0">
                <a:latin typeface="Arial" panose="020B0604020202020204" pitchFamily="34" charset="0"/>
                <a:cs typeface="Arial" panose="020B0604020202020204" pitchFamily="34" charset="0"/>
              </a:rPr>
              <a:t>μέσω των </a:t>
            </a:r>
            <a:r>
              <a:rPr lang="el-GR" sz="2000" dirty="0" smtClean="0">
                <a:latin typeface="Arial" panose="020B0604020202020204" pitchFamily="34" charset="0"/>
                <a:cs typeface="Arial" panose="020B0604020202020204" pitchFamily="34" charset="0"/>
              </a:rPr>
              <a:t>νόμιμων </a:t>
            </a:r>
            <a:r>
              <a:rPr lang="el-GR" sz="2000" dirty="0">
                <a:latin typeface="Arial" panose="020B0604020202020204" pitchFamily="34" charset="0"/>
                <a:cs typeface="Arial" panose="020B0604020202020204" pitchFamily="34" charset="0"/>
              </a:rPr>
              <a:t>κηδεμόνων </a:t>
            </a:r>
            <a:r>
              <a:rPr lang="el-GR" sz="2000" dirty="0" smtClean="0">
                <a:latin typeface="Arial" panose="020B0604020202020204" pitchFamily="34" charset="0"/>
                <a:cs typeface="Arial" panose="020B0604020202020204" pitchFamily="34" charset="0"/>
              </a:rPr>
              <a:t>τους</a:t>
            </a:r>
          </a:p>
          <a:p>
            <a:pPr algn="just"/>
            <a:r>
              <a:rPr lang="el-GR" sz="2000" dirty="0">
                <a:latin typeface="Arial" panose="020B0604020202020204" pitchFamily="34" charset="0"/>
                <a:cs typeface="Arial" panose="020B0604020202020204" pitchFamily="34" charset="0"/>
              </a:rPr>
              <a:t>Για </a:t>
            </a:r>
            <a:r>
              <a:rPr lang="el-GR" sz="2000" dirty="0" smtClean="0">
                <a:latin typeface="Arial" panose="020B0604020202020204" pitchFamily="34" charset="0"/>
                <a:cs typeface="Arial" panose="020B0604020202020204" pitchFamily="34" charset="0"/>
              </a:rPr>
              <a:t>την προσφορά υπηρεσιών της κοινωνίας της πληροφορίας εισάγει ηλικιακά όρια για το έγκυρο της συγκατάθεσης των ανηλίκων, για την Κύπρο ισχύει το ηλικιακό όριο των 14 ετών (</a:t>
            </a:r>
            <a:r>
              <a:rPr lang="el-GR" sz="2000" dirty="0">
                <a:latin typeface="Arial" panose="020B0604020202020204" pitchFamily="34" charset="0"/>
                <a:cs typeface="Arial" panose="020B0604020202020204" pitchFamily="34" charset="0"/>
              </a:rPr>
              <a:t>Ά</a:t>
            </a:r>
            <a:r>
              <a:rPr lang="el-GR" sz="2000" dirty="0" smtClean="0">
                <a:latin typeface="Arial" panose="020B0604020202020204" pitchFamily="34" charset="0"/>
                <a:cs typeface="Arial" panose="020B0604020202020204" pitchFamily="34" charset="0"/>
              </a:rPr>
              <a:t>ρθρο 8(1) του Ν. 125(Ι)/2018)</a:t>
            </a:r>
          </a:p>
          <a:p>
            <a:pPr algn="just"/>
            <a:r>
              <a:rPr lang="el-GR" sz="2000" dirty="0">
                <a:latin typeface="Arial" panose="020B0604020202020204" pitchFamily="34" charset="0"/>
                <a:cs typeface="Arial" panose="020B0604020202020204" pitchFamily="34" charset="0"/>
              </a:rPr>
              <a:t>Αναθέτει στην Εποπτική Αρχή ιδιαίτερο καθήκον για την ευαισθητοποίηση του κοινού αναφορικά με δραστηριότητες που απευθύνονται ειδικά σε παιδιά</a:t>
            </a:r>
          </a:p>
          <a:p>
            <a:pPr algn="just"/>
            <a:endParaRPr lang="el-GR" sz="2000" dirty="0">
              <a:latin typeface="Arial" panose="020B0604020202020204" pitchFamily="34" charset="0"/>
              <a:cs typeface="Arial" panose="020B0604020202020204" pitchFamily="34" charset="0"/>
            </a:endParaRPr>
          </a:p>
          <a:p>
            <a:pPr algn="just"/>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648701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latin typeface="Arial" panose="020B0604020202020204" pitchFamily="34" charset="0"/>
                <a:cs typeface="Arial" panose="020B0604020202020204" pitchFamily="34" charset="0"/>
              </a:rPr>
              <a:t>Σχολικές Μονάδες –Υπουργείο Παιδείας</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l-GR" sz="2000" dirty="0" smtClean="0">
                <a:latin typeface="Arial" panose="020B0604020202020204" pitchFamily="34" charset="0"/>
                <a:cs typeface="Arial" panose="020B0604020202020204" pitchFamily="34" charset="0"/>
              </a:rPr>
              <a:t> </a:t>
            </a:r>
            <a:r>
              <a:rPr lang="el-GR" sz="2000" b="1" dirty="0" smtClean="0">
                <a:latin typeface="Arial" panose="020B0604020202020204" pitchFamily="34" charset="0"/>
                <a:cs typeface="Arial" panose="020B0604020202020204" pitchFamily="34" charset="0"/>
              </a:rPr>
              <a:t>Υπεύθυνος </a:t>
            </a:r>
            <a:r>
              <a:rPr lang="el-GR" sz="2000" b="1" dirty="0">
                <a:latin typeface="Arial" panose="020B0604020202020204" pitchFamily="34" charset="0"/>
                <a:cs typeface="Arial" panose="020B0604020202020204" pitchFamily="34" charset="0"/>
              </a:rPr>
              <a:t>Επεξεργασίας </a:t>
            </a:r>
            <a:r>
              <a:rPr lang="el-GR" sz="2000" b="1" dirty="0" smtClean="0">
                <a:latin typeface="Arial" panose="020B0604020202020204" pitchFamily="34" charset="0"/>
                <a:cs typeface="Arial" panose="020B0604020202020204" pitchFamily="34" charset="0"/>
              </a:rPr>
              <a:t> </a:t>
            </a:r>
          </a:p>
          <a:p>
            <a:pPr marL="0" indent="0">
              <a:buNone/>
            </a:pPr>
            <a:r>
              <a:rPr lang="el-GR" sz="2000" dirty="0" smtClean="0">
                <a:latin typeface="Arial" panose="020B0604020202020204" pitchFamily="34" charset="0"/>
                <a:cs typeface="Arial" panose="020B0604020202020204" pitchFamily="34" charset="0"/>
              </a:rPr>
              <a:t>      ΥΠΑΝ μέσω των αντίστοιχων Διευθύνσεων</a:t>
            </a:r>
          </a:p>
          <a:p>
            <a:pPr marL="0" indent="0">
              <a:buNone/>
            </a:pP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 Δημοτική Εκπαίδευση </a:t>
            </a:r>
            <a:endParaRPr lang="el-GR" sz="2000" dirty="0" smtClean="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      • </a:t>
            </a:r>
            <a:r>
              <a:rPr lang="el-GR" sz="2000" dirty="0">
                <a:latin typeface="Arial" panose="020B0604020202020204" pitchFamily="34" charset="0"/>
                <a:cs typeface="Arial" panose="020B0604020202020204" pitchFamily="34" charset="0"/>
              </a:rPr>
              <a:t>Μέση Γενική Εκπαίδευση </a:t>
            </a:r>
            <a:endParaRPr lang="el-GR" sz="2000" dirty="0" smtClean="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      • </a:t>
            </a:r>
            <a:r>
              <a:rPr lang="el-GR" sz="2000" dirty="0">
                <a:latin typeface="Arial" panose="020B0604020202020204" pitchFamily="34" charset="0"/>
                <a:cs typeface="Arial" panose="020B0604020202020204" pitchFamily="34" charset="0"/>
              </a:rPr>
              <a:t>Μέση Τεχνική και Επαγγελματική Εκπαίδευση</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89852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Arial" panose="020B0604020202020204" pitchFamily="34" charset="0"/>
                <a:cs typeface="Arial" panose="020B0604020202020204" pitchFamily="34" charset="0"/>
              </a:rPr>
              <a:t>Διευθυντής</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406769"/>
            <a:ext cx="8915400" cy="4937760"/>
          </a:xfrm>
        </p:spPr>
        <p:txBody>
          <a:bodyPr>
            <a:normAutofit lnSpcReduction="10000"/>
          </a:bodyPr>
          <a:lstStyle/>
          <a:p>
            <a:pPr algn="just">
              <a:buFont typeface="Wingdings" panose="05000000000000000000" pitchFamily="2" charset="2"/>
              <a:buChar char="§"/>
            </a:pPr>
            <a:r>
              <a:rPr lang="el-GR" sz="2000" dirty="0">
                <a:latin typeface="Arial" panose="020B0604020202020204" pitchFamily="34" charset="0"/>
                <a:cs typeface="Arial" panose="020B0604020202020204" pitchFamily="34" charset="0"/>
              </a:rPr>
              <a:t>Υ</a:t>
            </a:r>
            <a:r>
              <a:rPr lang="el-GR" sz="2000" dirty="0" smtClean="0">
                <a:latin typeface="Arial" panose="020B0604020202020204" pitchFamily="34" charset="0"/>
                <a:cs typeface="Arial" panose="020B0604020202020204" pitchFamily="34" charset="0"/>
              </a:rPr>
              <a:t>πεύθυνος </a:t>
            </a:r>
            <a:r>
              <a:rPr lang="el-GR" sz="2000" dirty="0">
                <a:latin typeface="Arial" panose="020B0604020202020204" pitchFamily="34" charset="0"/>
                <a:cs typeface="Arial" panose="020B0604020202020204" pitchFamily="34" charset="0"/>
              </a:rPr>
              <a:t>για την υλοποίηση της πολιτικής του </a:t>
            </a:r>
            <a:r>
              <a:rPr lang="el-GR" sz="2000" dirty="0" smtClean="0">
                <a:latin typeface="Arial" panose="020B0604020202020204" pitchFamily="34" charset="0"/>
                <a:cs typeface="Arial" panose="020B0604020202020204" pitchFamily="34" charset="0"/>
              </a:rPr>
              <a:t>ΥΠΑΝ </a:t>
            </a:r>
            <a:r>
              <a:rPr lang="el-GR" sz="2000" dirty="0">
                <a:latin typeface="Arial" panose="020B0604020202020204" pitchFamily="34" charset="0"/>
                <a:cs typeface="Arial" panose="020B0604020202020204" pitchFamily="34" charset="0"/>
              </a:rPr>
              <a:t>στη σχολική </a:t>
            </a:r>
            <a:r>
              <a:rPr lang="el-GR" sz="2000" dirty="0" smtClean="0">
                <a:latin typeface="Arial" panose="020B0604020202020204" pitchFamily="34" charset="0"/>
                <a:cs typeface="Arial" panose="020B0604020202020204" pitchFamily="34" charset="0"/>
              </a:rPr>
              <a:t> μονάδα (εφαρμογή εγκυκλίων &amp; οδηγιών ΥΠΑΝ) / αναλαμβάνει / αναθέτει / εποπτεύει / συντονίζει όλες τις διαδικασίες εντός της σχολικής μονάδας / επικοινωνεί με τα Επαρχιακά Γραφεία / ΥΠΑΝ / Σχολικές Εφορείες κ.α. </a:t>
            </a:r>
          </a:p>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Τελεί </a:t>
            </a:r>
            <a:r>
              <a:rPr lang="el-GR" sz="2000" dirty="0">
                <a:latin typeface="Arial" panose="020B0604020202020204" pitchFamily="34" charset="0"/>
                <a:cs typeface="Arial" panose="020B0604020202020204" pitchFamily="34" charset="0"/>
              </a:rPr>
              <a:t>υπό τον έλεγχο της αρμόδιας Διεύθυνσης </a:t>
            </a:r>
            <a:r>
              <a:rPr lang="el-GR" sz="2000" dirty="0" smtClean="0">
                <a:latin typeface="Arial" panose="020B0604020202020204" pitchFamily="34" charset="0"/>
                <a:cs typeface="Arial" panose="020B0604020202020204" pitchFamily="34" charset="0"/>
              </a:rPr>
              <a:t>Δημοτικής Εκπαίδευσης</a:t>
            </a:r>
          </a:p>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Υπεύθυνος </a:t>
            </a:r>
            <a:r>
              <a:rPr lang="el-GR" sz="2000" dirty="0">
                <a:latin typeface="Arial" panose="020B0604020202020204" pitchFamily="34" charset="0"/>
                <a:cs typeface="Arial" panose="020B0604020202020204" pitchFamily="34" charset="0"/>
              </a:rPr>
              <a:t>για την αλληλογραφία του σχολείου </a:t>
            </a:r>
            <a:endParaRPr lang="el-G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Υπεύθυνος </a:t>
            </a:r>
            <a:r>
              <a:rPr lang="el-GR" sz="2000" dirty="0">
                <a:latin typeface="Arial" panose="020B0604020202020204" pitchFamily="34" charset="0"/>
                <a:cs typeface="Arial" panose="020B0604020202020204" pitchFamily="34" charset="0"/>
              </a:rPr>
              <a:t>για κάθε έντυπο που εκδίδει το σχολείο το οποίο πραγματεύεται προσωπικά </a:t>
            </a:r>
            <a:r>
              <a:rPr lang="el-GR" sz="2000" dirty="0" smtClean="0">
                <a:latin typeface="Arial" panose="020B0604020202020204" pitchFamily="34" charset="0"/>
                <a:cs typeface="Arial" panose="020B0604020202020204" pitchFamily="34" charset="0"/>
              </a:rPr>
              <a:t>δεδομένα</a:t>
            </a:r>
          </a:p>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Υπεύθυνος </a:t>
            </a:r>
            <a:r>
              <a:rPr lang="el-GR" sz="2000" dirty="0">
                <a:latin typeface="Arial" panose="020B0604020202020204" pitchFamily="34" charset="0"/>
                <a:cs typeface="Arial" panose="020B0604020202020204" pitchFamily="34" charset="0"/>
              </a:rPr>
              <a:t>για τη διακίνηση και ασφάλεια όλων </a:t>
            </a:r>
            <a:r>
              <a:rPr lang="el-GR" sz="2000" dirty="0" smtClean="0">
                <a:latin typeface="Arial" panose="020B0604020202020204" pitchFamily="34" charset="0"/>
                <a:cs typeface="Arial" panose="020B0604020202020204" pitchFamily="34" charset="0"/>
              </a:rPr>
              <a:t>των προσωπικών </a:t>
            </a:r>
            <a:r>
              <a:rPr lang="el-GR" sz="2000" dirty="0">
                <a:latin typeface="Arial" panose="020B0604020202020204" pitchFamily="34" charset="0"/>
                <a:cs typeface="Arial" panose="020B0604020202020204" pitchFamily="34" charset="0"/>
              </a:rPr>
              <a:t>δεδομένων εντός της σχολικής </a:t>
            </a:r>
            <a:r>
              <a:rPr lang="el-GR" sz="2000" dirty="0" smtClean="0">
                <a:latin typeface="Arial" panose="020B0604020202020204" pitchFamily="34" charset="0"/>
                <a:cs typeface="Arial" panose="020B0604020202020204" pitchFamily="34" charset="0"/>
              </a:rPr>
              <a:t>μονάδας</a:t>
            </a:r>
          </a:p>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Υπεύθυνος για παροχή οδηγιών στο βοηθητικό γραμματειακό </a:t>
            </a:r>
            <a:r>
              <a:rPr lang="el-GR" sz="2000" dirty="0">
                <a:latin typeface="Arial" panose="020B0604020202020204" pitchFamily="34" charset="0"/>
                <a:cs typeface="Arial" panose="020B0604020202020204" pitchFamily="34" charset="0"/>
              </a:rPr>
              <a:t>π</a:t>
            </a:r>
            <a:r>
              <a:rPr lang="el-GR" sz="2000" dirty="0" smtClean="0">
                <a:latin typeface="Arial" panose="020B0604020202020204" pitchFamily="34" charset="0"/>
                <a:cs typeface="Arial" panose="020B0604020202020204" pitchFamily="34" charset="0"/>
              </a:rPr>
              <a:t>ροσωπικό εκ μέρους του ΥΠΑΝ στο πλαίσιο υλοποίησης της σύμβασης ανάθεσης μεταξύ ΥΠΑΝ (υπεύθυνος επεξεργασίας) και Σχολικών Εφορειών (εκτελών την επεξεργασία)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94799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12462"/>
            <a:ext cx="8911687" cy="1280890"/>
          </a:xfrm>
        </p:spPr>
        <p:txBody>
          <a:bodyPr>
            <a:normAutofit fontScale="90000"/>
          </a:bodyPr>
          <a:lstStyle/>
          <a:p>
            <a:r>
              <a:rPr lang="el-GR" sz="4000" b="1" dirty="0" smtClean="0">
                <a:latin typeface="Arial" panose="020B0604020202020204" pitchFamily="34" charset="0"/>
                <a:cs typeface="Arial" panose="020B0604020202020204" pitchFamily="34" charset="0"/>
              </a:rPr>
              <a:t>Γραμματεία</a:t>
            </a:r>
            <a:r>
              <a:rPr lang="el-GR" dirty="0" smtClean="0">
                <a:latin typeface="Arial" panose="020B0604020202020204" pitchFamily="34" charset="0"/>
                <a:cs typeface="Arial" panose="020B0604020202020204" pitchFamily="34" charset="0"/>
              </a:rPr>
              <a:t/>
            </a:r>
            <a:br>
              <a:rPr lang="el-GR" dirty="0" smtClean="0">
                <a:latin typeface="Arial" panose="020B0604020202020204" pitchFamily="34" charset="0"/>
                <a:cs typeface="Arial" panose="020B0604020202020204" pitchFamily="34" charset="0"/>
              </a:rPr>
            </a:br>
            <a:r>
              <a:rPr lang="el-GR" dirty="0">
                <a:latin typeface="Arial" panose="020B0604020202020204" pitchFamily="34" charset="0"/>
                <a:cs typeface="Arial" panose="020B0604020202020204" pitchFamily="34" charset="0"/>
              </a:rPr>
              <a:t/>
            </a:r>
            <a:br>
              <a:rPr lang="el-GR"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7850" y="1793352"/>
            <a:ext cx="8915400" cy="3777622"/>
          </a:xfrm>
        </p:spPr>
        <p:txBody>
          <a:bodyPr>
            <a:normAutofit lnSpcReduction="10000"/>
          </a:bodyPr>
          <a:lstStyle/>
          <a:p>
            <a:pPr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Βοηθητικό Γραμματειακό Προσωπικό (ΒΓΠ)</a:t>
            </a:r>
          </a:p>
          <a:p>
            <a:pPr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Σημαντικός ρόλος στο πλαίσιο υλοποίησης της σύμβασης ανάθεσης ως προσωπικό του εκτελούντος την επεξεργασία (Σχολικές Εφορείες)</a:t>
            </a:r>
          </a:p>
          <a:p>
            <a:pPr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Συλλέγουν και επεξεργάζονται δεδομένα προσωπικού χαρακτήρα εκ μέρους και για λογαριασμό του ΥΠΑΝ - μαθητών / γονέων / κηδεμόνων/ διδακτικού προσωπικού (ΣΕΠ) π.χ. καταχώριση δεδομένων στην ηλεκτρονική βάση της σχολικής μονάδας, φύλαξη και αρχειοθέτηση εντύπων εγγράφων σε φοριαμούς που κλειδώνουν </a:t>
            </a:r>
          </a:p>
          <a:p>
            <a:pPr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Ενεργούν με βάση τις γραπτές και άλλες οδηγίες του ΥΠΑΝ και των διευθύνσεων των σχολικών μονάδων</a:t>
            </a:r>
          </a:p>
          <a:p>
            <a:pPr algn="just">
              <a:buFont typeface="Arial" panose="020B0604020202020204" pitchFamily="34" charset="0"/>
              <a:buChar char="•"/>
            </a:pPr>
            <a:r>
              <a:rPr lang="el-GR" sz="2000" dirty="0" smtClean="0">
                <a:latin typeface="Arial" panose="020B0604020202020204" pitchFamily="34" charset="0"/>
                <a:cs typeface="Arial" panose="020B0604020202020204" pitchFamily="34" charset="0"/>
              </a:rPr>
              <a:t>Τήρηση εμπιστευτικότητας</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 εχεμύθειας</a:t>
            </a:r>
          </a:p>
          <a:p>
            <a:pPr>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873758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Arial" panose="020B0604020202020204" pitchFamily="34" charset="0"/>
                <a:cs typeface="Arial" panose="020B0604020202020204" pitchFamily="34" charset="0"/>
              </a:rPr>
              <a:t>Εκπαιδευτικοί</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04356" y="1801969"/>
            <a:ext cx="9044188" cy="3777622"/>
          </a:xfrm>
        </p:spPr>
        <p:txBody>
          <a:bodyPr/>
          <a:lstStyle/>
          <a:p>
            <a:pPr algn="just"/>
            <a:r>
              <a:rPr lang="el-GR" sz="2000" dirty="0" smtClean="0">
                <a:latin typeface="Arial" panose="020B0604020202020204" pitchFamily="34" charset="0"/>
                <a:cs typeface="Arial" panose="020B0604020202020204" pitchFamily="34" charset="0"/>
              </a:rPr>
              <a:t>Ιδιότητα – πρόσωπα που τελούν υπό την εποπτεία του εργοδότη / υπεύθυνου επεξεργασίας </a:t>
            </a:r>
          </a:p>
          <a:p>
            <a:pPr algn="just"/>
            <a:r>
              <a:rPr lang="el-GR" sz="2000" dirty="0" smtClean="0">
                <a:latin typeface="Arial" panose="020B0604020202020204" pitchFamily="34" charset="0"/>
                <a:cs typeface="Arial" panose="020B0604020202020204" pitchFamily="34" charset="0"/>
              </a:rPr>
              <a:t>Συλλογή / επεξεργασία / κοινολόγηση εγγράφων με προσωπικά δεδομένα βάσει των οδηγιών της Διεύθυνσης της σχολικής μονάδας / ΥΠΑΝ </a:t>
            </a:r>
          </a:p>
          <a:p>
            <a:pPr algn="just"/>
            <a:r>
              <a:rPr lang="el-GR" sz="2000" dirty="0" smtClean="0">
                <a:latin typeface="Arial" panose="020B0604020202020204" pitchFamily="34" charset="0"/>
                <a:cs typeface="Arial" panose="020B0604020202020204" pitchFamily="34" charset="0"/>
              </a:rPr>
              <a:t>Πρόσβαση σε δεδομένα προσωπικού χαρακτήρα βάσει της Αρχής Ανάγκης Γνώσης στο πλαίσιο των καθηκόντων τους</a:t>
            </a:r>
          </a:p>
          <a:p>
            <a:pPr algn="just"/>
            <a:r>
              <a:rPr lang="el-GR" sz="2000" dirty="0" smtClean="0">
                <a:latin typeface="Arial" panose="020B0604020202020204" pitchFamily="34" charset="0"/>
                <a:cs typeface="Arial" panose="020B0604020202020204" pitchFamily="34" charset="0"/>
              </a:rPr>
              <a:t>Τήρηση εμπιστευτικότητας και εχεμύθειας για κάθε πληροφορία / δεδομένο προσωπικού χαρακτήρα το οποίο περιέρχεται σε γνώση τους στο πλαίσιο της άσκησης των υπηρεσιακών τους καθηκόντων</a:t>
            </a:r>
          </a:p>
          <a:p>
            <a:pPr marL="0" indent="0">
              <a:buNone/>
            </a:pPr>
            <a:endParaRPr lang="el-GR" dirty="0" smtClean="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l-GR"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51618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latin typeface="Arial" panose="020B0604020202020204" pitchFamily="34" charset="0"/>
                <a:cs typeface="Arial" panose="020B0604020202020204" pitchFamily="34" charset="0"/>
              </a:rPr>
              <a:t>Επεξεργασία δεδομένων σε επίπεδο σχολικών μονάδων – Νομική Βάση</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33144" y="1905000"/>
            <a:ext cx="8915400" cy="4140591"/>
          </a:xfrm>
        </p:spPr>
        <p:txBody>
          <a:bodyPr>
            <a:normAutofit lnSpcReduction="10000"/>
          </a:bodyPr>
          <a:lstStyle/>
          <a:p>
            <a:pPr algn="just"/>
            <a:r>
              <a:rPr lang="el-GR" sz="2000" dirty="0" smtClean="0">
                <a:latin typeface="Arial" panose="020B0604020202020204" pitchFamily="34" charset="0"/>
                <a:cs typeface="Arial" panose="020B0604020202020204" pitchFamily="34" charset="0"/>
              </a:rPr>
              <a:t>Η νομική βάση για τη συλλογή και επεξεργασία δεδομένων των παιδιών / γονέων / κηδεμόνων / διδακτικού προσωπικού μπορεί να είναι έγκυρη με βάση τις διατάξεις του άρθρου 6 του ΓΚΠΔ αν:</a:t>
            </a:r>
          </a:p>
          <a:p>
            <a:pPr algn="just"/>
            <a:r>
              <a:rPr lang="el-GR" sz="2000" dirty="0">
                <a:latin typeface="Arial" panose="020B0604020202020204" pitchFamily="34" charset="0"/>
                <a:cs typeface="Arial" panose="020B0604020202020204" pitchFamily="34" charset="0"/>
              </a:rPr>
              <a:t>η επεξεργασία είναι απαραίτητη για τη συμμόρφωση με έννομη υποχρέωση του υπευθύνου </a:t>
            </a:r>
            <a:r>
              <a:rPr lang="el-GR" sz="2000" dirty="0" smtClean="0">
                <a:latin typeface="Arial" panose="020B0604020202020204" pitchFamily="34" charset="0"/>
                <a:cs typeface="Arial" panose="020B0604020202020204" pitchFamily="34" charset="0"/>
              </a:rPr>
              <a:t>επεξεργασίας βάσει πρωτογενών και δευτερογενών νομικών πράξεων (ο περί Δημόσιας Εκπαιδευτικής Υπηρεσίας Νόμος, οι περί Λειτουργίας Δημόσιων Σχολείων Δημοτικής Εκπαίδευσης Κανονισμοί κ.α.)</a:t>
            </a:r>
          </a:p>
          <a:p>
            <a:pPr algn="just"/>
            <a:r>
              <a:rPr lang="el-GR" sz="2000" dirty="0" smtClean="0">
                <a:latin typeface="Arial" panose="020B0604020202020204" pitchFamily="34" charset="0"/>
                <a:cs typeface="Arial" panose="020B0604020202020204" pitchFamily="34" charset="0"/>
              </a:rPr>
              <a:t>είναι απαραίτητη για την εκπλήρωση </a:t>
            </a:r>
            <a:r>
              <a:rPr lang="el-GR" sz="2000" dirty="0">
                <a:latin typeface="Arial" panose="020B0604020202020204" pitchFamily="34" charset="0"/>
                <a:cs typeface="Arial" panose="020B0604020202020204" pitchFamily="34" charset="0"/>
              </a:rPr>
              <a:t>καθήκοντος που εκτελείται προς το δημόσιο συμφέρον ή κατά την άσκηση δημόσιας εξουσίας που έχει ανατεθεί στον υπεύθυνο </a:t>
            </a:r>
            <a:r>
              <a:rPr lang="el-GR" sz="2000" dirty="0" smtClean="0">
                <a:latin typeface="Arial" panose="020B0604020202020204" pitchFamily="34" charset="0"/>
                <a:cs typeface="Arial" panose="020B0604020202020204" pitchFamily="34" charset="0"/>
              </a:rPr>
              <a:t>επεξεργασίας</a:t>
            </a:r>
          </a:p>
          <a:p>
            <a:pPr algn="just"/>
            <a:r>
              <a:rPr lang="el-GR" sz="2000" dirty="0" smtClean="0">
                <a:latin typeface="Arial" panose="020B0604020202020204" pitchFamily="34" charset="0"/>
                <a:cs typeface="Arial" panose="020B0604020202020204" pitchFamily="34" charset="0"/>
              </a:rPr>
              <a:t>βασίζεται  σε έγκυρη συγκατάθεση γονέα / κηδεμόνα για πράξεις που δεν εμπίπτουν στη σφαίρα της άσκησης δημόσιας εξουσίας</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969674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84" y="596997"/>
            <a:ext cx="8911687" cy="1280890"/>
          </a:xfrm>
        </p:spPr>
        <p:txBody>
          <a:bodyPr>
            <a:normAutofit/>
          </a:bodyPr>
          <a:lstStyle/>
          <a:p>
            <a:r>
              <a:rPr lang="el-GR" sz="2800" b="1" dirty="0" smtClean="0">
                <a:latin typeface="Arial" panose="020B0604020202020204" pitchFamily="34" charset="0"/>
                <a:cs typeface="Arial" panose="020B0604020202020204" pitchFamily="34" charset="0"/>
              </a:rPr>
              <a:t>Επεξεργασία δεδομένων σε επίπεδο σχολικών μονάδων – Αρχεία / Δεδομένα</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70271" y="1877887"/>
            <a:ext cx="8915400" cy="4328491"/>
          </a:xfrm>
        </p:spPr>
        <p:txBody>
          <a:bodyPr>
            <a:normAutofit/>
          </a:bodyPr>
          <a:lstStyle/>
          <a:p>
            <a:pPr algn="just"/>
            <a:r>
              <a:rPr lang="el-GR" sz="2000" dirty="0" smtClean="0">
                <a:latin typeface="Arial" panose="020B0604020202020204" pitchFamily="34" charset="0"/>
                <a:cs typeface="Arial" panose="020B0604020202020204" pitchFamily="34" charset="0"/>
              </a:rPr>
              <a:t>Διενεργείται βάσει νομικών πράξεων / Οδηγιών / Εγκυκλίων / Εντύπων της οικείας Διεύθυνσης / ΥΠΑΝ</a:t>
            </a:r>
          </a:p>
          <a:p>
            <a:pPr algn="just"/>
            <a:r>
              <a:rPr lang="el-GR" sz="2000" dirty="0" smtClean="0">
                <a:latin typeface="Arial" panose="020B0604020202020204" pitchFamily="34" charset="0"/>
                <a:cs typeface="Arial" panose="020B0604020202020204" pitchFamily="34" charset="0"/>
              </a:rPr>
              <a:t>Αρχείο (Ατομικό Δελτίο Μαθητή)</a:t>
            </a:r>
          </a:p>
          <a:p>
            <a:pPr algn="just"/>
            <a:r>
              <a:rPr lang="el-GR" sz="2000" dirty="0" smtClean="0">
                <a:latin typeface="Arial" panose="020B0604020202020204" pitchFamily="34" charset="0"/>
                <a:cs typeface="Arial" panose="020B0604020202020204" pitchFamily="34" charset="0"/>
              </a:rPr>
              <a:t>Αρχείο εγγραφών / φοίτησης</a:t>
            </a:r>
          </a:p>
          <a:p>
            <a:pPr algn="just"/>
            <a:r>
              <a:rPr lang="el-GR" sz="2000" dirty="0" smtClean="0">
                <a:latin typeface="Arial" panose="020B0604020202020204" pitchFamily="34" charset="0"/>
                <a:cs typeface="Arial" panose="020B0604020202020204" pitchFamily="34" charset="0"/>
              </a:rPr>
              <a:t>Αρχείο Συγκαταθέσεων γονέων / κηδεμόνων</a:t>
            </a:r>
          </a:p>
          <a:p>
            <a:pPr algn="just"/>
            <a:r>
              <a:rPr lang="el-GR" sz="2000" dirty="0" smtClean="0">
                <a:latin typeface="Arial" panose="020B0604020202020204" pitchFamily="34" charset="0"/>
                <a:cs typeface="Arial" panose="020B0604020202020204" pitchFamily="34" charset="0"/>
              </a:rPr>
              <a:t>Έρευνες από φοιτητές / άλλους Φορείς - απαραίτητη η έγκριση από το ΥΠΑΝ, συγκατάθεση γονέων / κηδεμόνων</a:t>
            </a:r>
          </a:p>
          <a:p>
            <a:pPr algn="just"/>
            <a:r>
              <a:rPr lang="el-GR" sz="2000" dirty="0" smtClean="0">
                <a:latin typeface="Arial" panose="020B0604020202020204" pitchFamily="34" charset="0"/>
                <a:cs typeface="Arial" panose="020B0604020202020204" pitchFamily="34" charset="0"/>
              </a:rPr>
              <a:t>Αρχείο εισερχόμενης και εξερχόμενης αλληλογραφίας</a:t>
            </a:r>
          </a:p>
          <a:p>
            <a:pPr algn="just"/>
            <a:r>
              <a:rPr lang="el-GR" sz="2000" dirty="0" smtClean="0">
                <a:latin typeface="Arial" panose="020B0604020202020204" pitchFamily="34" charset="0"/>
                <a:cs typeface="Arial" panose="020B0604020202020204" pitchFamily="34" charset="0"/>
              </a:rPr>
              <a:t>Δεδομένα που αφορούν στο Διδακτικό προσωπικό κ.α.</a:t>
            </a:r>
          </a:p>
          <a:p>
            <a:pPr marL="0" indent="0">
              <a:buNone/>
            </a:pPr>
            <a:endParaRPr lang="el-GR" dirty="0" smtClean="0">
              <a:latin typeface="Arial" panose="020B0604020202020204" pitchFamily="34" charset="0"/>
              <a:cs typeface="Arial" panose="020B0604020202020204" pitchFamily="34" charset="0"/>
            </a:endParaRPr>
          </a:p>
          <a:p>
            <a:pPr marL="0" indent="0">
              <a:buNone/>
            </a:pPr>
            <a:endParaRPr lang="el-GR" dirty="0" smtClean="0">
              <a:latin typeface="Arial" panose="020B0604020202020204" pitchFamily="34" charset="0"/>
              <a:cs typeface="Arial" panose="020B0604020202020204" pitchFamily="34" charset="0"/>
            </a:endParaRPr>
          </a:p>
          <a:p>
            <a:pPr marL="0" indent="0">
              <a:buNone/>
            </a:pPr>
            <a:endParaRPr lang="el-GR"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085600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latin typeface="Arial" panose="020B0604020202020204" pitchFamily="34" charset="0"/>
                <a:cs typeface="Arial" panose="020B0604020202020204" pitchFamily="34" charset="0"/>
              </a:rPr>
              <a:t>Επεξεργασία δεδομένων σε επίπεδο σχολικών </a:t>
            </a:r>
            <a:r>
              <a:rPr lang="el-GR" sz="2800" b="1" dirty="0" smtClean="0">
                <a:latin typeface="Arial" panose="020B0604020202020204" pitchFamily="34" charset="0"/>
                <a:cs typeface="Arial" panose="020B0604020202020204" pitchFamily="34" charset="0"/>
              </a:rPr>
              <a:t>μονάδων – Ασφάλεια Δεδομένων</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12317" y="2107842"/>
            <a:ext cx="8836227" cy="3086793"/>
          </a:xfrm>
        </p:spPr>
        <p:txBody>
          <a:bodyPr/>
          <a:lstStyle/>
          <a:p>
            <a:pPr algn="just"/>
            <a:r>
              <a:rPr lang="el-GR" sz="2000" dirty="0" smtClean="0">
                <a:latin typeface="Arial" panose="020B0604020202020204" pitchFamily="34" charset="0"/>
                <a:cs typeface="Arial" panose="020B0604020202020204" pitchFamily="34" charset="0"/>
              </a:rPr>
              <a:t>Λήψη κατάλληλων μέτρων για την ασφάλεια των δεδομένων βάσει των βέλτιστων πρακτικών ασφάλειας πληροφοριών, Οδηγιών / Εγκυκλίων ΥΠΑΝ (τεχνικά / οργανωτικά / μέτρα φυσικής ασφάλειας) </a:t>
            </a:r>
          </a:p>
          <a:p>
            <a:pPr algn="just"/>
            <a:r>
              <a:rPr lang="el-GR" sz="2000" dirty="0" smtClean="0">
                <a:latin typeface="Arial" panose="020B0604020202020204" pitchFamily="34" charset="0"/>
                <a:cs typeface="Arial" panose="020B0604020202020204" pitchFamily="34" charset="0"/>
              </a:rPr>
              <a:t>π.χ δυνατοί 9ψήφιοι κωδικοί πρόσβασης Η.Υ, συχνή αλλαγή κωδικών πρόσβασης,  πολιτική του καθαρού γραφείου, φοριαμοί που κλειδώνουν, αντιϊκά προγράμματα, </a:t>
            </a:r>
            <a:r>
              <a:rPr lang="en-US" sz="2000" dirty="0" smtClean="0">
                <a:latin typeface="Arial" panose="020B0604020202020204" pitchFamily="34" charset="0"/>
                <a:cs typeface="Arial" panose="020B0604020202020204" pitchFamily="34" charset="0"/>
              </a:rPr>
              <a:t>firewalls, </a:t>
            </a:r>
            <a:r>
              <a:rPr lang="el-GR" sz="2000" dirty="0" smtClean="0">
                <a:latin typeface="Arial" panose="020B0604020202020204" pitchFamily="34" charset="0"/>
                <a:cs typeface="Arial" panose="020B0604020202020204" pitchFamily="34" charset="0"/>
              </a:rPr>
              <a:t>κλείδωμα γραφείων, επαλήθευση ταυτότητας προσώπων που εξυπηρετούνται τηλεφωνικά πριν από την αποκάλυψη δεδομένων προσωπικού χαρακτήρα, κ.α.</a:t>
            </a: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809242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latin typeface="Arial" panose="020B0604020202020204" pitchFamily="34" charset="0"/>
                <a:cs typeface="Arial" panose="020B0604020202020204" pitchFamily="34" charset="0"/>
              </a:rPr>
              <a:t>Σημαντικά Θέματα που ηγέρθηκαν και κρίθηκαν από την εποπτική Αρχή</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33144" y="1905000"/>
            <a:ext cx="8915400" cy="3777622"/>
          </a:xfrm>
        </p:spPr>
        <p:txBody>
          <a:bodyPr>
            <a:normAutofit fontScale="92500" lnSpcReduction="20000"/>
          </a:bodyPr>
          <a:lstStyle/>
          <a:p>
            <a:pPr algn="just"/>
            <a:r>
              <a:rPr lang="el-GR" sz="2000" dirty="0" smtClean="0">
                <a:latin typeface="Arial" panose="020B0604020202020204" pitchFamily="34" charset="0"/>
                <a:cs typeface="Arial" panose="020B0604020202020204" pitchFamily="34" charset="0"/>
              </a:rPr>
              <a:t>ΚΚΒΠ </a:t>
            </a:r>
            <a:r>
              <a:rPr lang="el-GR" sz="2000" dirty="0">
                <a:latin typeface="Arial" panose="020B0604020202020204" pitchFamily="34" charset="0"/>
                <a:cs typeface="Arial" panose="020B0604020202020204" pitchFamily="34" charset="0"/>
              </a:rPr>
              <a:t>στις σχολικές </a:t>
            </a:r>
            <a:r>
              <a:rPr lang="el-GR" sz="2000" dirty="0" smtClean="0">
                <a:latin typeface="Arial" panose="020B0604020202020204" pitchFamily="34" charset="0"/>
                <a:cs typeface="Arial" panose="020B0604020202020204" pitchFamily="34" charset="0"/>
              </a:rPr>
              <a:t>μονάδες – Σε όλες τις βαθμίδες υποβλήθηκε νέα  Εκτίμηση Αντικτύπου (υπό διαβούλευση)</a:t>
            </a:r>
          </a:p>
          <a:p>
            <a:pPr algn="just"/>
            <a:r>
              <a:rPr lang="el-GR" sz="2000" dirty="0" smtClean="0">
                <a:latin typeface="Arial" panose="020B0604020202020204" pitchFamily="34" charset="0"/>
                <a:cs typeface="Arial" panose="020B0604020202020204" pitchFamily="34" charset="0"/>
              </a:rPr>
              <a:t>Αβάσιμες </a:t>
            </a:r>
            <a:r>
              <a:rPr lang="el-GR" sz="2000" dirty="0">
                <a:latin typeface="Arial" panose="020B0604020202020204" pitchFamily="34" charset="0"/>
                <a:cs typeface="Arial" panose="020B0604020202020204" pitchFamily="34" charset="0"/>
              </a:rPr>
              <a:t>και ανυπόστατες καταγγελίες vs εκπαιδευτικών (διατηρούνται σε γενικό φάκελο για ένα έτος με αυστηρά περιορισμένη πρόσβαση)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ΣΕΠ </a:t>
            </a:r>
            <a:r>
              <a:rPr lang="el-GR" sz="2000" dirty="0">
                <a:latin typeface="Arial" panose="020B0604020202020204" pitchFamily="34" charset="0"/>
                <a:cs typeface="Arial" panose="020B0604020202020204" pitchFamily="34" charset="0"/>
              </a:rPr>
              <a:t>(άδειες εκπαιδευτικών, μετακινήσεις) δεν ανεβαίνουν </a:t>
            </a:r>
            <a:r>
              <a:rPr lang="el-GR" sz="2000" dirty="0" smtClean="0">
                <a:latin typeface="Arial" panose="020B0604020202020204" pitchFamily="34" charset="0"/>
                <a:cs typeface="Arial" panose="020B0604020202020204" pitchFamily="34" charset="0"/>
              </a:rPr>
              <a:t>ιατρικά πιστοποιητικά </a:t>
            </a:r>
            <a:r>
              <a:rPr lang="el-GR" sz="2000" dirty="0">
                <a:latin typeface="Arial" panose="020B0604020202020204" pitchFamily="34" charset="0"/>
                <a:cs typeface="Arial" panose="020B0604020202020204" pitchFamily="34" charset="0"/>
              </a:rPr>
              <a:t>στο σύστημα </a:t>
            </a:r>
            <a:r>
              <a:rPr lang="el-GR" sz="2000" dirty="0" smtClean="0">
                <a:latin typeface="Arial" panose="020B0604020202020204" pitchFamily="34" charset="0"/>
                <a:cs typeface="Arial" panose="020B0604020202020204" pitchFamily="34" charset="0"/>
              </a:rPr>
              <a:t> </a:t>
            </a:r>
          </a:p>
          <a:p>
            <a:pPr algn="just"/>
            <a:r>
              <a:rPr lang="el-GR" sz="2000" dirty="0" smtClean="0">
                <a:latin typeface="Arial" panose="020B0604020202020204" pitchFamily="34" charset="0"/>
                <a:cs typeface="Arial" panose="020B0604020202020204" pitchFamily="34" charset="0"/>
              </a:rPr>
              <a:t>Υπόθεση </a:t>
            </a:r>
            <a:r>
              <a:rPr lang="el-GR" sz="2000" dirty="0">
                <a:latin typeface="Arial" panose="020B0604020202020204" pitchFamily="34" charset="0"/>
                <a:cs typeface="Arial" panose="020B0604020202020204" pitchFamily="34" charset="0"/>
              </a:rPr>
              <a:t>ΣΕΠ </a:t>
            </a:r>
            <a:r>
              <a:rPr lang="el-GR" sz="2000" dirty="0" smtClean="0">
                <a:latin typeface="Arial" panose="020B0604020202020204" pitchFamily="34" charset="0"/>
                <a:cs typeface="Arial" panose="020B0604020202020204" pitchFamily="34" charset="0"/>
              </a:rPr>
              <a:t>– Απόφαση </a:t>
            </a:r>
            <a:r>
              <a:rPr lang="el-GR" sz="2000" dirty="0">
                <a:latin typeface="Arial" panose="020B0604020202020204" pitchFamily="34" charset="0"/>
                <a:cs typeface="Arial" panose="020B0604020202020204" pitchFamily="34" charset="0"/>
              </a:rPr>
              <a:t>Επιτρόπου – Χρήση δεδομένων ΣΕΠ για σκοπό άλλο </a:t>
            </a:r>
            <a:r>
              <a:rPr lang="el-GR" sz="2000" dirty="0" smtClean="0">
                <a:latin typeface="Arial" panose="020B0604020202020204" pitchFamily="34" charset="0"/>
                <a:cs typeface="Arial" panose="020B0604020202020204" pitchFamily="34" charset="0"/>
              </a:rPr>
              <a:t>(προωθητικό της εκπαιδευτικής μεταρρύθμισης – μεταγενέστερη επεξεργασία) – Επίπληξη και Απαγορευτικό χρήσης των προσωπικών ηλεκτρονικών διευθύνσεων εκπαιδευτικών εκτός του ΣΕΠ </a:t>
            </a:r>
            <a:endParaRPr lang="el-GR" sz="2000" dirty="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Εξ αποστάσεως εκπαίδευση – Θεσμοθέτηση μέσω Κ.Δ.Π / Συνδρομή Επιτρόπου - ΕΑΠΔ - Απόφαση Εποπτικής Αρχής – Εκκρεμεί μόνο το θέμα διαβιβάσεων </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31418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latin typeface="Arial" panose="020B0604020202020204" pitchFamily="34" charset="0"/>
                <a:cs typeface="Arial" panose="020B0604020202020204" pitchFamily="34" charset="0"/>
              </a:rPr>
              <a:t>Όραμα για το σχολικό περιβάλλον – Διαχρονική Παιδοκεντρική προσέγγιση</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33600"/>
            <a:ext cx="8915400" cy="4281268"/>
          </a:xfrm>
        </p:spPr>
        <p:txBody>
          <a:bodyPr>
            <a:normAutofit/>
          </a:bodyPr>
          <a:lstStyle/>
          <a:p>
            <a:pPr algn="just"/>
            <a:r>
              <a:rPr lang="el-GR" sz="2000" dirty="0">
                <a:latin typeface="Arial" panose="020B0604020202020204" pitchFamily="34" charset="0"/>
                <a:cs typeface="Arial" panose="020B0604020202020204" pitchFamily="34" charset="0"/>
              </a:rPr>
              <a:t>Η πρωταρχική νομική αρχή είναι αυτή του μείζονος συμφέροντος του </a:t>
            </a:r>
            <a:r>
              <a:rPr lang="el-GR" sz="2000" dirty="0" smtClean="0">
                <a:latin typeface="Arial" panose="020B0604020202020204" pitchFamily="34" charset="0"/>
                <a:cs typeface="Arial" panose="020B0604020202020204" pitchFamily="34" charset="0"/>
              </a:rPr>
              <a:t>παιδιού η οποία θα πρέπει να προσδιορίζει και περιορίζει κάθε ενέργεια που αφορά στα παιδιά εντός ή και εκτός του σχολικού περιβάλλοντος</a:t>
            </a:r>
          </a:p>
          <a:p>
            <a:pPr algn="just"/>
            <a:r>
              <a:rPr lang="el-GR" sz="2000" dirty="0" smtClean="0">
                <a:latin typeface="Arial" panose="020B0604020202020204" pitchFamily="34" charset="0"/>
                <a:cs typeface="Arial" panose="020B0604020202020204" pitchFamily="34" charset="0"/>
              </a:rPr>
              <a:t>H </a:t>
            </a:r>
            <a:r>
              <a:rPr lang="el-GR" sz="2000" dirty="0">
                <a:latin typeface="Arial" panose="020B0604020202020204" pitchFamily="34" charset="0"/>
                <a:cs typeface="Arial" panose="020B0604020202020204" pitchFamily="34" charset="0"/>
              </a:rPr>
              <a:t>εδραίωση </a:t>
            </a:r>
            <a:r>
              <a:rPr lang="el-GR" sz="2000" dirty="0" smtClean="0">
                <a:latin typeface="Arial" panose="020B0604020202020204" pitchFamily="34" charset="0"/>
                <a:cs typeface="Arial" panose="020B0604020202020204" pitchFamily="34" charset="0"/>
              </a:rPr>
              <a:t>και καλλιέργεια </a:t>
            </a:r>
            <a:r>
              <a:rPr lang="el-GR" sz="2000" dirty="0">
                <a:latin typeface="Arial" panose="020B0604020202020204" pitchFamily="34" charset="0"/>
                <a:cs typeface="Arial" panose="020B0604020202020204" pitchFamily="34" charset="0"/>
              </a:rPr>
              <a:t>κουλτούρας </a:t>
            </a:r>
            <a:r>
              <a:rPr lang="el-GR" sz="2000" dirty="0" smtClean="0">
                <a:latin typeface="Arial" panose="020B0604020202020204" pitchFamily="34" charset="0"/>
                <a:cs typeface="Arial" panose="020B0604020202020204" pitchFamily="34" charset="0"/>
              </a:rPr>
              <a:t>παιδοκεντρικής προσέγγισης αναφορικά με την προστασία </a:t>
            </a:r>
            <a:r>
              <a:rPr lang="el-GR" sz="2000" dirty="0">
                <a:latin typeface="Arial" panose="020B0604020202020204" pitchFamily="34" charset="0"/>
                <a:cs typeface="Arial" panose="020B0604020202020204" pitchFamily="34" charset="0"/>
              </a:rPr>
              <a:t>της ιδιωτικής ζωής και των δεδομένων προσωπικού </a:t>
            </a:r>
            <a:r>
              <a:rPr lang="el-GR" sz="2000" dirty="0" smtClean="0">
                <a:latin typeface="Arial" panose="020B0604020202020204" pitchFamily="34" charset="0"/>
                <a:cs typeface="Arial" panose="020B0604020202020204" pitchFamily="34" charset="0"/>
              </a:rPr>
              <a:t>χαρακτήρα των παιδιών μέσω:</a:t>
            </a:r>
          </a:p>
          <a:p>
            <a:pPr algn="just">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Βιωματικών Εργαστηρίων ανά το Παγκύπριο</a:t>
            </a:r>
          </a:p>
          <a:p>
            <a:pPr algn="just">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Διαγωνισμών Αφίσας / Βίντεο</a:t>
            </a:r>
          </a:p>
          <a:p>
            <a:pPr algn="just">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Κουίζ</a:t>
            </a:r>
          </a:p>
          <a:p>
            <a:pPr algn="just">
              <a:buFont typeface="Wingdings" panose="05000000000000000000" pitchFamily="2" charset="2"/>
              <a:buChar char="v"/>
            </a:pPr>
            <a:r>
              <a:rPr lang="el-GR" sz="2000" dirty="0" smtClean="0">
                <a:latin typeface="Arial" panose="020B0604020202020204" pitchFamily="34" charset="0"/>
                <a:cs typeface="Arial" panose="020B0604020202020204" pitchFamily="34" charset="0"/>
              </a:rPr>
              <a:t>Θεματικής στην ιστοσελίδα του Γραφείου «Παιδική Γωνιά» προσαρμοσμένη στην ιδιαίτερη κατάσταση των παιδιών</a:t>
            </a:r>
            <a:endParaRPr lang="el-GR" dirty="0">
              <a:latin typeface="TimesNewRoman"/>
            </a:endParaRPr>
          </a:p>
          <a:p>
            <a:pPr marL="0" indent="0">
              <a:buNone/>
            </a:pPr>
            <a:endParaRPr lang="en-US" dirty="0" smtClean="0">
              <a:latin typeface="TimesNewRoman"/>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71327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Arial" panose="020B0604020202020204" pitchFamily="34" charset="0"/>
                <a:cs typeface="Arial" panose="020B0604020202020204" pitchFamily="34" charset="0"/>
              </a:rPr>
              <a:t>Σκοπός της παρουσίασης</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l-GR" sz="2000" dirty="0" smtClean="0">
                <a:latin typeface="Arial" panose="020B0604020202020204" pitchFamily="34" charset="0"/>
                <a:cs typeface="Arial" panose="020B0604020202020204" pitchFamily="34" charset="0"/>
              </a:rPr>
              <a:t>Στην παρουσίαση αυτή θα αναπτυχθούν θέματα που αφορούν στη συλλογή και επεξεργασία προσωπικών δεδομένων στις σχολικές μονάδες</a:t>
            </a:r>
          </a:p>
          <a:p>
            <a:pPr marL="0" indent="0" algn="just">
              <a:buNone/>
            </a:pP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Ρόλοι και ευθύνη ελέγχου συμμόρφωσης με το νομικό πλαίσιο</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προστασίας δεδομένων</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4154188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3200" b="1" dirty="0">
                <a:solidFill>
                  <a:srgbClr val="31B4E6">
                    <a:lumMod val="75000"/>
                  </a:srgbClr>
                </a:solidFill>
                <a:latin typeface="Arial" panose="020B0604020202020204" pitchFamily="34" charset="0"/>
                <a:cs typeface="Arial" panose="020B0604020202020204" pitchFamily="34" charset="0"/>
              </a:rPr>
              <a:t>Όραμα για το σχολικό περιβάλλον – Διαχρονική Παιδοκεντρική προσέγγιση</a:t>
            </a:r>
            <a:endParaRPr lang="en-US" dirty="0"/>
          </a:p>
        </p:txBody>
      </p:sp>
      <p:sp>
        <p:nvSpPr>
          <p:cNvPr id="3" name="Content Placeholder 2"/>
          <p:cNvSpPr>
            <a:spLocks noGrp="1"/>
          </p:cNvSpPr>
          <p:nvPr>
            <p:ph idx="1"/>
          </p:nvPr>
        </p:nvSpPr>
        <p:spPr/>
        <p:txBody>
          <a:bodyPr/>
          <a:lstStyle/>
          <a:p>
            <a:pPr lvl="0" algn="just">
              <a:buClr>
                <a:srgbClr val="353535"/>
              </a:buClr>
            </a:pPr>
            <a:r>
              <a:rPr lang="el-GR" sz="2000" dirty="0">
                <a:solidFill>
                  <a:prstClr val="black">
                    <a:lumMod val="75000"/>
                    <a:lumOff val="25000"/>
                  </a:prstClr>
                </a:solidFill>
                <a:latin typeface="Arial" panose="020B0604020202020204" pitchFamily="34" charset="0"/>
                <a:cs typeface="Arial" panose="020B0604020202020204" pitchFamily="34" charset="0"/>
              </a:rPr>
              <a:t>Η ένταξη της προστασίας δεδομένων ως θεματικής / μαθήματος στο ωρολόγιο πρόγραμμα όλων των εκπαιδευτικών βαθμίδων με σκοπό τη δημιουργία συνείδησης, στους μικρούς  πολίτες της χώρας μας, σεβασμού του δικαιώματος στην  προστασία των προσωπικών δεδομένων και την ανάπτυξη υπευθυνότητας κατά τη χρήση των ηλεκτρονικών μέσων και την ανάπτυξη των ψηφιακών τους δεξιοτήτων, με απόλυτο σεβασμό προς τα άλλα παιδιά και τους </a:t>
            </a:r>
            <a:r>
              <a:rPr lang="el-GR" sz="2000">
                <a:solidFill>
                  <a:prstClr val="black">
                    <a:lumMod val="75000"/>
                    <a:lumOff val="25000"/>
                  </a:prstClr>
                </a:solidFill>
                <a:latin typeface="Arial" panose="020B0604020202020204" pitchFamily="34" charset="0"/>
                <a:cs typeface="Arial" panose="020B0604020202020204" pitchFamily="34" charset="0"/>
              </a:rPr>
              <a:t>μεγαλύτερους </a:t>
            </a:r>
            <a:r>
              <a:rPr lang="el-GR" sz="2000" smtClean="0">
                <a:solidFill>
                  <a:prstClr val="black">
                    <a:lumMod val="75000"/>
                    <a:lumOff val="25000"/>
                  </a:prstClr>
                </a:solidFill>
                <a:latin typeface="Arial" panose="020B0604020202020204" pitchFamily="34" charset="0"/>
                <a:cs typeface="Arial" panose="020B0604020202020204" pitchFamily="34" charset="0"/>
              </a:rPr>
              <a:t>– Έγινε σχετική εισήγηση προς τον Υπουργό τον Ιούλιο του 2022 – Δεν λήφθηκε απάντηση μέχρι σήμερα</a:t>
            </a:r>
            <a:endParaRPr lang="el-GR" sz="2000" dirty="0">
              <a:solidFill>
                <a:prstClr val="black">
                  <a:lumMod val="75000"/>
                  <a:lumOff val="25000"/>
                </a:prstClr>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625826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0399" y="3080378"/>
            <a:ext cx="8915400" cy="3777622"/>
          </a:xfrm>
        </p:spPr>
        <p:txBody>
          <a:bodyPr>
            <a:normAutofit/>
          </a:bodyPr>
          <a:lstStyle/>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590473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2200"/>
            <a:ext cx="8915400" cy="5570824"/>
          </a:xfrm>
        </p:spPr>
        <p:txBody>
          <a:bodyPr>
            <a:normAutofit/>
          </a:bodyPr>
          <a:lstStyle/>
          <a:p>
            <a:pPr marL="0" indent="0">
              <a:buNone/>
            </a:pPr>
            <a:r>
              <a:rPr lang="el-GR" sz="2400" b="1" dirty="0">
                <a:solidFill>
                  <a:srgbClr val="2C60A0"/>
                </a:solidFill>
                <a:latin typeface="Arial" panose="020B0604020202020204" pitchFamily="34" charset="0"/>
                <a:cs typeface="Arial" panose="020B0604020202020204" pitchFamily="34" charset="0"/>
              </a:rPr>
              <a:t>Γραφείο Επιτρόπου Προστασίας</a:t>
            </a:r>
          </a:p>
          <a:p>
            <a:pPr marL="0" indent="0">
              <a:buNone/>
            </a:pPr>
            <a:r>
              <a:rPr lang="el-GR" sz="2400" b="1" dirty="0">
                <a:solidFill>
                  <a:srgbClr val="2C60A0"/>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2400" dirty="0">
              <a:solidFill>
                <a:srgbClr val="2C60A0"/>
              </a:solidFill>
              <a:latin typeface="Arial" panose="020B0604020202020204" pitchFamily="34" charset="0"/>
              <a:cs typeface="Arial" panose="020B0604020202020204" pitchFamily="34" charset="0"/>
            </a:endParaRPr>
          </a:p>
          <a:p>
            <a:pPr marL="0" indent="0">
              <a:buNone/>
            </a:pPr>
            <a:r>
              <a:rPr lang="el-GR" sz="2400" dirty="0">
                <a:solidFill>
                  <a:srgbClr val="2C60A0"/>
                </a:solidFill>
                <a:latin typeface="Arial" panose="020B0604020202020204" pitchFamily="34" charset="0"/>
                <a:cs typeface="Arial" panose="020B0604020202020204" pitchFamily="34" charset="0"/>
              </a:rPr>
              <a:t>Ιάσονος 1, 1082 Λευκωσία</a:t>
            </a:r>
          </a:p>
          <a:p>
            <a:pPr marL="0" indent="0">
              <a:buNone/>
            </a:pPr>
            <a:r>
              <a:rPr lang="el-GR" sz="2400" dirty="0">
                <a:solidFill>
                  <a:srgbClr val="2C60A0"/>
                </a:solidFill>
                <a:latin typeface="Arial" panose="020B0604020202020204" pitchFamily="34" charset="0"/>
                <a:cs typeface="Arial" panose="020B0604020202020204" pitchFamily="34" charset="0"/>
              </a:rPr>
              <a:t>Τ.Θ. 23378, 1682 Λευκωσία</a:t>
            </a:r>
          </a:p>
          <a:p>
            <a:pPr marL="0" indent="0">
              <a:buNone/>
            </a:pPr>
            <a:endParaRPr lang="el-GR" sz="2400" dirty="0">
              <a:solidFill>
                <a:srgbClr val="2C60A0"/>
              </a:solidFill>
              <a:latin typeface="Arial" panose="020B0604020202020204" pitchFamily="34" charset="0"/>
              <a:cs typeface="Arial" panose="020B0604020202020204" pitchFamily="34" charset="0"/>
            </a:endParaRPr>
          </a:p>
          <a:p>
            <a:pPr marL="0" indent="0">
              <a:buNone/>
            </a:pPr>
            <a:r>
              <a:rPr lang="el-GR" sz="2400" dirty="0">
                <a:solidFill>
                  <a:srgbClr val="2C60A0"/>
                </a:solidFill>
                <a:latin typeface="Arial" panose="020B0604020202020204" pitchFamily="34" charset="0"/>
                <a:cs typeface="Arial" panose="020B0604020202020204" pitchFamily="34" charset="0"/>
              </a:rPr>
              <a:t>Τηλ.: 22818456, Φαξ: 22304565</a:t>
            </a:r>
          </a:p>
          <a:p>
            <a:pPr marL="0" indent="0">
              <a:buNone/>
            </a:pPr>
            <a:r>
              <a:rPr lang="el-GR" sz="2400" dirty="0">
                <a:solidFill>
                  <a:srgbClr val="2C60A0"/>
                </a:solidFill>
                <a:latin typeface="Arial" panose="020B0604020202020204" pitchFamily="34" charset="0"/>
                <a:cs typeface="Arial" panose="020B0604020202020204" pitchFamily="34" charset="0"/>
              </a:rPr>
              <a:t>E-mail: commissioner@dataprotection.gov.cy</a:t>
            </a:r>
          </a:p>
          <a:p>
            <a:pPr marL="0" indent="0">
              <a:buNone/>
            </a:pPr>
            <a:endParaRPr lang="el-GR" sz="2400" dirty="0">
              <a:solidFill>
                <a:srgbClr val="2C60A0"/>
              </a:solidFill>
              <a:latin typeface="Arial" panose="020B0604020202020204" pitchFamily="34" charset="0"/>
              <a:cs typeface="Arial" panose="020B0604020202020204" pitchFamily="34" charset="0"/>
            </a:endParaRPr>
          </a:p>
          <a:p>
            <a:pPr marL="0" indent="0">
              <a:buNone/>
            </a:pPr>
            <a:r>
              <a:rPr lang="el-GR" sz="2400" dirty="0">
                <a:solidFill>
                  <a:srgbClr val="2C60A0"/>
                </a:solidFill>
                <a:latin typeface="Arial" panose="020B0604020202020204" pitchFamily="34" charset="0"/>
                <a:cs typeface="Arial" panose="020B0604020202020204" pitchFamily="34" charset="0"/>
              </a:rPr>
              <a:t>www.dataprotection.gov.cy </a:t>
            </a:r>
          </a:p>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7" name="Picture 6"/>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47488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Arial" panose="020B0604020202020204" pitchFamily="34" charset="0"/>
                <a:cs typeface="Arial" panose="020B0604020202020204" pitchFamily="34" charset="0"/>
              </a:rPr>
              <a:t>Νομικό πλαίσιο</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Ο Κανονισμός (ΕΕ) 2016/679 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a:t>
            </a:r>
            <a:endParaRPr lang="en-US" sz="2000" dirty="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Ο </a:t>
            </a:r>
            <a:r>
              <a:rPr lang="el-GR" sz="2000" dirty="0">
                <a:latin typeface="Arial" panose="020B0604020202020204" pitchFamily="34" charset="0"/>
                <a:cs typeface="Arial" panose="020B0604020202020204" pitchFamily="34" charset="0"/>
              </a:rPr>
              <a:t>περί της Προστασίας των Φυσικών Προσώπων Έναντι </a:t>
            </a:r>
            <a:r>
              <a:rPr lang="el-GR" sz="2000" dirty="0" smtClean="0">
                <a:latin typeface="Arial" panose="020B0604020202020204" pitchFamily="34" charset="0"/>
                <a:cs typeface="Arial" panose="020B0604020202020204" pitchFamily="34" charset="0"/>
              </a:rPr>
              <a:t>της Επεξεργασίας </a:t>
            </a:r>
            <a:r>
              <a:rPr lang="el-GR" sz="2000" dirty="0">
                <a:latin typeface="Arial" panose="020B0604020202020204" pitchFamily="34" charset="0"/>
                <a:cs typeface="Arial" panose="020B0604020202020204" pitchFamily="34" charset="0"/>
              </a:rPr>
              <a:t>των Δεδομένων Προσωπικού Χαρακτήρα και της Ελεύθερης Κυκλοφορίας των Δεδομένων </a:t>
            </a:r>
            <a:r>
              <a:rPr lang="el-GR" sz="2000" dirty="0" smtClean="0">
                <a:latin typeface="Arial" panose="020B0604020202020204" pitchFamily="34" charset="0"/>
                <a:cs typeface="Arial" panose="020B0604020202020204" pitchFamily="34" charset="0"/>
              </a:rPr>
              <a:t>αυτών, </a:t>
            </a:r>
            <a:r>
              <a:rPr lang="el-GR" sz="2000" dirty="0">
                <a:latin typeface="Arial" panose="020B0604020202020204" pitchFamily="34" charset="0"/>
                <a:cs typeface="Arial" panose="020B0604020202020204" pitchFamily="34" charset="0"/>
              </a:rPr>
              <a:t>Νόμος του 2018 (Ν.125(Ι)/2018) </a:t>
            </a:r>
            <a:endParaRPr lang="el-GR" sz="2000" dirty="0" smtClean="0">
              <a:latin typeface="Arial" panose="020B0604020202020204" pitchFamily="34" charset="0"/>
              <a:cs typeface="Arial" panose="020B0604020202020204" pitchFamily="34" charset="0"/>
            </a:endParaRPr>
          </a:p>
          <a:p>
            <a:pPr marL="0" indent="0">
              <a:buNone/>
            </a:pPr>
            <a:endParaRPr lang="el-GR" sz="2000" dirty="0" smtClean="0">
              <a:latin typeface="Arial" panose="020B0604020202020204" pitchFamily="34" charset="0"/>
              <a:cs typeface="Arial" panose="020B0604020202020204" pitchFamily="34" charset="0"/>
            </a:endParaRPr>
          </a:p>
          <a:p>
            <a:endParaRPr lang="el-GR"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18543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latin typeface="Arial" panose="020B0604020202020204" pitchFamily="34" charset="0"/>
                <a:cs typeface="Arial" panose="020B0604020202020204" pitchFamily="34" charset="0"/>
              </a:rPr>
              <a:t>Βασικές έννοιες</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33144" y="1905000"/>
            <a:ext cx="8915400" cy="3777622"/>
          </a:xfrm>
        </p:spPr>
        <p:txBody>
          <a:bodyPr>
            <a:normAutofit fontScale="85000" lnSpcReduction="20000"/>
          </a:bodyPr>
          <a:lstStyle/>
          <a:p>
            <a:pPr algn="just"/>
            <a:r>
              <a:rPr lang="el-GR" sz="2200" b="1" dirty="0">
                <a:solidFill>
                  <a:srgbClr val="23568E"/>
                </a:solidFill>
                <a:latin typeface="Arial" panose="020B0604020202020204" pitchFamily="34" charset="0"/>
                <a:cs typeface="Arial" panose="020B0604020202020204" pitchFamily="34" charset="0"/>
              </a:rPr>
              <a:t>Δεδομένα προσωπικού χαρακτήρα</a:t>
            </a:r>
            <a:r>
              <a:rPr lang="el-GR" sz="2200" dirty="0">
                <a:solidFill>
                  <a:srgbClr val="23568E"/>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a:t>
            </a:r>
            <a:r>
              <a:rPr lang="el-GR" sz="2200" dirty="0">
                <a:solidFill>
                  <a:srgbClr val="23568E"/>
                </a:solidFill>
                <a:latin typeface="Arial" panose="020B0604020202020204" pitchFamily="34" charset="0"/>
                <a:cs typeface="Arial" panose="020B0604020202020204" pitchFamily="34" charset="0"/>
              </a:rPr>
              <a:t>υποκείμενο των δεδομένων</a:t>
            </a:r>
            <a:r>
              <a:rPr lang="el-GR" sz="2200" dirty="0" smtClean="0">
                <a:latin typeface="Arial" panose="020B0604020202020204" pitchFamily="34" charset="0"/>
                <a:cs typeface="Arial" panose="020B0604020202020204" pitchFamily="34" charset="0"/>
              </a:rPr>
              <a:t>») </a:t>
            </a:r>
            <a:endParaRPr lang="el-GR" sz="2200" dirty="0">
              <a:latin typeface="Arial" panose="020B0604020202020204" pitchFamily="34" charset="0"/>
              <a:cs typeface="Arial" panose="020B0604020202020204" pitchFamily="34" charset="0"/>
            </a:endParaRPr>
          </a:p>
          <a:p>
            <a:pPr algn="just"/>
            <a:r>
              <a:rPr lang="el-GR" sz="2200" b="1" dirty="0">
                <a:solidFill>
                  <a:srgbClr val="23568E"/>
                </a:solidFill>
                <a:latin typeface="Arial" panose="020B0604020202020204" pitchFamily="34" charset="0"/>
                <a:cs typeface="Arial" panose="020B0604020202020204" pitchFamily="34" charset="0"/>
              </a:rPr>
              <a:t>Επεξεργασία</a:t>
            </a:r>
            <a:r>
              <a:rPr lang="el-GR" sz="2200" dirty="0">
                <a:solidFill>
                  <a:srgbClr val="23568E"/>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κάθε πράξη ή σειρά πράξεων (π.χ. συλλογή, κοινοποίηση, </a:t>
            </a:r>
            <a:r>
              <a:rPr lang="el-GR" sz="2200" dirty="0" smtClean="0">
                <a:latin typeface="Arial" panose="020B0604020202020204" pitchFamily="34" charset="0"/>
                <a:cs typeface="Arial" panose="020B0604020202020204" pitchFamily="34" charset="0"/>
              </a:rPr>
              <a:t>διαγραφή κτλ</a:t>
            </a:r>
            <a:r>
              <a:rPr lang="el-GR" sz="2200" dirty="0">
                <a:latin typeface="Arial" panose="020B0604020202020204" pitchFamily="34" charset="0"/>
                <a:cs typeface="Arial" panose="020B0604020202020204" pitchFamily="34" charset="0"/>
              </a:rPr>
              <a:t>) που πραγματοποιείται με ή χωρίς τη χρήση αυτοματοποιημένων μέσων, σε δεδομένα ή σε σύνολα δεδομένων προσωπικού χαρακτήρα</a:t>
            </a:r>
          </a:p>
          <a:p>
            <a:pPr algn="just"/>
            <a:r>
              <a:rPr lang="el-GR" sz="2200" b="1" dirty="0">
                <a:solidFill>
                  <a:srgbClr val="23568E"/>
                </a:solidFill>
                <a:latin typeface="Arial" panose="020B0604020202020204" pitchFamily="34" charset="0"/>
                <a:cs typeface="Arial" panose="020B0604020202020204" pitchFamily="34" charset="0"/>
              </a:rPr>
              <a:t>Υπεύθυνος επεξεργασίας</a:t>
            </a:r>
            <a:r>
              <a:rPr lang="el-GR" sz="2200" dirty="0">
                <a:solidFill>
                  <a:srgbClr val="23568E"/>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a:t>
            </a:r>
            <a:endParaRPr lang="en-US" sz="2200" dirty="0">
              <a:latin typeface="Arial" panose="020B0604020202020204" pitchFamily="34" charset="0"/>
              <a:cs typeface="Arial" panose="020B0604020202020204" pitchFamily="34" charset="0"/>
            </a:endParaRPr>
          </a:p>
          <a:p>
            <a:pPr algn="just"/>
            <a:r>
              <a:rPr lang="el-GR" sz="2200" b="1" dirty="0">
                <a:solidFill>
                  <a:srgbClr val="23568E"/>
                </a:solidFill>
                <a:latin typeface="Arial" panose="020B0604020202020204" pitchFamily="34" charset="0"/>
                <a:cs typeface="Arial" panose="020B0604020202020204" pitchFamily="34" charset="0"/>
              </a:rPr>
              <a:t>Εκτελών την επεξεργασία</a:t>
            </a:r>
            <a:r>
              <a:rPr lang="el-GR" sz="2200" dirty="0">
                <a:solidFill>
                  <a:srgbClr val="23568E"/>
                </a:solidFill>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98725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latin typeface="Arial" panose="020B0604020202020204" pitchFamily="34" charset="0"/>
                <a:cs typeface="Arial" panose="020B0604020202020204" pitchFamily="34" charset="0"/>
              </a:rPr>
              <a:t>Ειδικές κατηγορίες δεδομένων</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82839"/>
            <a:ext cx="8915400" cy="3777622"/>
          </a:xfrm>
        </p:spPr>
        <p:txBody>
          <a:bodyPr>
            <a:noAutofit/>
          </a:bodyPr>
          <a:lstStyle/>
          <a:p>
            <a:pPr marL="0" indent="0" algn="just">
              <a:buNone/>
            </a:pPr>
            <a:r>
              <a:rPr lang="el-GR" sz="2000" dirty="0">
                <a:latin typeface="Arial" panose="020B0604020202020204" pitchFamily="34" charset="0"/>
                <a:cs typeface="Arial" panose="020B0604020202020204" pitchFamily="34" charset="0"/>
              </a:rPr>
              <a:t>Δεδομένα προσωπικού χαρακτήρα που αποκαλύπτουν:</a:t>
            </a:r>
          </a:p>
          <a:p>
            <a:pPr algn="just"/>
            <a:r>
              <a:rPr lang="el-GR" sz="2000" dirty="0">
                <a:latin typeface="Arial" panose="020B0604020202020204" pitchFamily="34" charset="0"/>
                <a:cs typeface="Arial" panose="020B0604020202020204" pitchFamily="34" charset="0"/>
              </a:rPr>
              <a:t>Φυλετική / εθνοτική καταγωγή</a:t>
            </a:r>
          </a:p>
          <a:p>
            <a:pPr algn="just"/>
            <a:r>
              <a:rPr lang="el-GR" sz="2000" dirty="0">
                <a:latin typeface="Arial" panose="020B0604020202020204" pitchFamily="34" charset="0"/>
                <a:cs typeface="Arial" panose="020B0604020202020204" pitchFamily="34" charset="0"/>
              </a:rPr>
              <a:t>Πολιτικά φρονήματα</a:t>
            </a:r>
          </a:p>
          <a:p>
            <a:pPr algn="just"/>
            <a:r>
              <a:rPr lang="el-GR" sz="2000" dirty="0">
                <a:latin typeface="Arial" panose="020B0604020202020204" pitchFamily="34" charset="0"/>
                <a:cs typeface="Arial" panose="020B0604020202020204" pitchFamily="34" charset="0"/>
              </a:rPr>
              <a:t>Θρησκευτικές / φιλοσοφικές πεποιθήσεις</a:t>
            </a:r>
          </a:p>
          <a:p>
            <a:pPr algn="just"/>
            <a:r>
              <a:rPr lang="el-GR" sz="2000" dirty="0">
                <a:latin typeface="Arial" panose="020B0604020202020204" pitchFamily="34" charset="0"/>
                <a:cs typeface="Arial" panose="020B0604020202020204" pitchFamily="34" charset="0"/>
              </a:rPr>
              <a:t>Συμμετοχή σε συνδικαλιστική οργάνωση</a:t>
            </a:r>
          </a:p>
          <a:p>
            <a:pPr algn="just"/>
            <a:r>
              <a:rPr lang="el-GR" sz="2000" dirty="0">
                <a:latin typeface="Arial" panose="020B0604020202020204" pitchFamily="34" charset="0"/>
                <a:cs typeface="Arial" panose="020B0604020202020204" pitchFamily="34" charset="0"/>
              </a:rPr>
              <a:t>Σεξουαλική ζωή</a:t>
            </a:r>
          </a:p>
          <a:p>
            <a:pPr algn="just"/>
            <a:r>
              <a:rPr lang="el-GR" sz="2000" dirty="0">
                <a:latin typeface="Arial" panose="020B0604020202020204" pitchFamily="34" charset="0"/>
                <a:cs typeface="Arial" panose="020B0604020202020204" pitchFamily="34" charset="0"/>
              </a:rPr>
              <a:t>Γενετήσιο </a:t>
            </a:r>
            <a:r>
              <a:rPr lang="el-GR" sz="2000" dirty="0" smtClean="0">
                <a:latin typeface="Arial" panose="020B0604020202020204" pitchFamily="34" charset="0"/>
                <a:cs typeface="Arial" panose="020B0604020202020204" pitchFamily="34" charset="0"/>
              </a:rPr>
              <a:t>προσανατολισμό</a:t>
            </a:r>
          </a:p>
          <a:p>
            <a:pPr algn="just"/>
            <a:r>
              <a:rPr lang="el-GR" sz="2000" dirty="0" smtClean="0">
                <a:latin typeface="Arial" panose="020B0604020202020204" pitchFamily="34" charset="0"/>
                <a:cs typeface="Arial" panose="020B0604020202020204" pitchFamily="34" charset="0"/>
              </a:rPr>
              <a:t>Γενετικά </a:t>
            </a:r>
            <a:r>
              <a:rPr lang="el-GR" sz="2000" dirty="0">
                <a:latin typeface="Arial" panose="020B0604020202020204" pitchFamily="34" charset="0"/>
                <a:cs typeface="Arial" panose="020B0604020202020204" pitchFamily="34" charset="0"/>
              </a:rPr>
              <a:t>/ βιομετρικά δεδομένα</a:t>
            </a:r>
          </a:p>
          <a:p>
            <a:pPr algn="just"/>
            <a:r>
              <a:rPr lang="el-GR" sz="2000" dirty="0">
                <a:latin typeface="Arial" panose="020B0604020202020204" pitchFamily="34" charset="0"/>
                <a:cs typeface="Arial" panose="020B0604020202020204" pitchFamily="34" charset="0"/>
              </a:rPr>
              <a:t>Δεδομένα υγείας</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3203708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3479" y="703367"/>
            <a:ext cx="8911687" cy="1280890"/>
          </a:xfrm>
        </p:spPr>
        <p:txBody>
          <a:bodyPr/>
          <a:lstStyle/>
          <a:p>
            <a:r>
              <a:rPr lang="el-GR" b="1" dirty="0">
                <a:latin typeface="Arial" panose="020B0604020202020204" pitchFamily="34" charset="0"/>
                <a:cs typeface="Arial" panose="020B0604020202020204" pitchFamily="34" charset="0"/>
              </a:rPr>
              <a:t>Άρθρο 9 του ΓΚΠΔ</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Ο ΓΚΠΔ παρέχει ειδική προστασία για </a:t>
            </a:r>
            <a:r>
              <a:rPr lang="el-GR" sz="2000" dirty="0" smtClean="0">
                <a:latin typeface="Arial" panose="020B0604020202020204" pitchFamily="34" charset="0"/>
                <a:cs typeface="Arial" panose="020B0604020202020204" pitchFamily="34" charset="0"/>
              </a:rPr>
              <a:t>τις ειδικές </a:t>
            </a:r>
            <a:r>
              <a:rPr lang="el-GR" sz="2000" dirty="0">
                <a:latin typeface="Arial" panose="020B0604020202020204" pitchFamily="34" charset="0"/>
                <a:cs typeface="Arial" panose="020B0604020202020204" pitchFamily="34" charset="0"/>
              </a:rPr>
              <a:t>κατηγορίες δεδομένων («ευαίσθητα δεδομένα</a:t>
            </a:r>
            <a:r>
              <a:rPr lang="el-GR" sz="2000" dirty="0" smtClean="0">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Απαγορεύεται η επεξεργασία ευαίσθητων δεδομένων, εκτός κι αν πληρούται κάποια από τις προϋποθέσεις που αναφέρονται στο Άρθρο 9 του </a:t>
            </a:r>
            <a:r>
              <a:rPr lang="el-GR" sz="2000" dirty="0" smtClean="0">
                <a:latin typeface="Arial" panose="020B0604020202020204" pitchFamily="34" charset="0"/>
                <a:cs typeface="Arial" panose="020B0604020202020204" pitchFamily="34" charset="0"/>
              </a:rPr>
              <a:t>ΓΚΠΔ, όπως: α) ρητή συγκατάθεση, β) ζωτικό συμφέρον, γ) δημόσιο συμφέρον</a:t>
            </a:r>
            <a:endParaRPr lang="el-GR"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179552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Arial" panose="020B0604020202020204" pitchFamily="34" charset="0"/>
                <a:cs typeface="Arial" panose="020B0604020202020204" pitchFamily="34" charset="0"/>
              </a:rPr>
              <a:t>Βασικές Αρχές</a:t>
            </a:r>
            <a:r>
              <a:rPr lang="en-GB" b="1" dirty="0" smtClean="0">
                <a:latin typeface="Arial" panose="020B0604020202020204" pitchFamily="34" charset="0"/>
                <a:cs typeface="Arial" panose="020B0604020202020204" pitchFamily="34" charset="0"/>
              </a:rPr>
              <a:t> </a:t>
            </a:r>
            <a:r>
              <a:rPr lang="el-GR" b="1" dirty="0" smtClean="0">
                <a:latin typeface="Arial" panose="020B0604020202020204" pitchFamily="34" charset="0"/>
                <a:cs typeface="Arial" panose="020B0604020202020204" pitchFamily="34" charset="0"/>
              </a:rPr>
              <a:t>σύννομης επεξεργασίας </a:t>
            </a:r>
            <a:r>
              <a:rPr lang="el-GR" b="1" dirty="0">
                <a:latin typeface="Arial" panose="020B0604020202020204" pitchFamily="34" charset="0"/>
                <a:cs typeface="Arial" panose="020B0604020202020204" pitchFamily="34" charset="0"/>
              </a:rPr>
              <a:t/>
            </a:r>
            <a:br>
              <a:rPr lang="el-GR" b="1" dirty="0">
                <a:latin typeface="Arial" panose="020B0604020202020204" pitchFamily="34" charset="0"/>
                <a:cs typeface="Arial" panose="020B0604020202020204" pitchFamily="34" charset="0"/>
              </a:rPr>
            </a:br>
            <a:r>
              <a:rPr lang="el-GR" b="1" dirty="0">
                <a:latin typeface="Arial" panose="020B0604020202020204" pitchFamily="34" charset="0"/>
                <a:cs typeface="Arial" panose="020B0604020202020204" pitchFamily="34" charset="0"/>
              </a:rPr>
              <a:t>προσωπικών δεδομένων</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l-GR" sz="2000" dirty="0">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000" dirty="0">
                <a:latin typeface="Arial" panose="020B0604020202020204" pitchFamily="34" charset="0"/>
                <a:cs typeface="Arial" panose="020B0604020202020204" pitchFamily="34" charset="0"/>
              </a:rPr>
              <a:t>Αρχή του Περιορισμού του Σκοπού</a:t>
            </a:r>
          </a:p>
          <a:p>
            <a:pPr algn="just"/>
            <a:r>
              <a:rPr lang="el-GR" sz="2000" dirty="0">
                <a:latin typeface="Arial" panose="020B0604020202020204" pitchFamily="34" charset="0"/>
                <a:cs typeface="Arial" panose="020B0604020202020204" pitchFamily="34" charset="0"/>
              </a:rPr>
              <a:t>Αρχή της Ελαχιστοποίησης των Δεδομένων</a:t>
            </a:r>
          </a:p>
          <a:p>
            <a:pPr algn="just"/>
            <a:r>
              <a:rPr lang="el-GR" sz="2000" dirty="0">
                <a:latin typeface="Arial" panose="020B0604020202020204" pitchFamily="34" charset="0"/>
                <a:cs typeface="Arial" panose="020B0604020202020204" pitchFamily="34" charset="0"/>
              </a:rPr>
              <a:t>Αρχή της Ακρίβειας</a:t>
            </a:r>
          </a:p>
          <a:p>
            <a:pPr algn="just"/>
            <a:r>
              <a:rPr lang="el-GR" sz="2000" dirty="0">
                <a:latin typeface="Arial" panose="020B0604020202020204" pitchFamily="34" charset="0"/>
                <a:cs typeface="Arial" panose="020B0604020202020204" pitchFamily="34" charset="0"/>
              </a:rPr>
              <a:t>Αρχή του Περιορισμού της Περιόδου Αποθήκευσης</a:t>
            </a:r>
          </a:p>
          <a:p>
            <a:pPr algn="just"/>
            <a:r>
              <a:rPr lang="el-GR" sz="2000" dirty="0">
                <a:latin typeface="Arial" panose="020B0604020202020204" pitchFamily="34" charset="0"/>
                <a:cs typeface="Arial" panose="020B0604020202020204" pitchFamily="34" charset="0"/>
              </a:rPr>
              <a:t>Αρχή της Ακεραιότητας και Εμπιστευτικότητας</a:t>
            </a:r>
          </a:p>
          <a:p>
            <a:pPr algn="just"/>
            <a:r>
              <a:rPr lang="el-GR" sz="2000" dirty="0">
                <a:latin typeface="Arial" panose="020B0604020202020204" pitchFamily="34" charset="0"/>
                <a:cs typeface="Arial" panose="020B0604020202020204" pitchFamily="34" charset="0"/>
              </a:rPr>
              <a:t>Αρχή της Λογοδοσίας</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53610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latin typeface="Arial" panose="020B0604020202020204" pitchFamily="34" charset="0"/>
                <a:cs typeface="Arial" panose="020B0604020202020204" pitchFamily="34" charset="0"/>
              </a:rPr>
              <a:t>Δικαιώματα υποκειμένων των δεδομένων</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l-GR" sz="2000" dirty="0">
                <a:latin typeface="Arial" panose="020B0604020202020204" pitchFamily="34" charset="0"/>
                <a:cs typeface="Arial" panose="020B0604020202020204" pitchFamily="34" charset="0"/>
              </a:rPr>
              <a:t>Ενημέρωσης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Πρόσβασης</a:t>
            </a:r>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Διόρθωσης </a:t>
            </a:r>
            <a:endParaRPr lang="el-GR" sz="2000" dirty="0" smtClean="0">
              <a:latin typeface="Arial" panose="020B0604020202020204" pitchFamily="34" charset="0"/>
              <a:cs typeface="Arial" panose="020B0604020202020204" pitchFamily="34" charset="0"/>
            </a:endParaRPr>
          </a:p>
          <a:p>
            <a:pPr algn="just"/>
            <a:r>
              <a:rPr lang="el-GR" sz="2000" dirty="0" smtClean="0">
                <a:latin typeface="Arial" panose="020B0604020202020204" pitchFamily="34" charset="0"/>
                <a:cs typeface="Arial" panose="020B0604020202020204" pitchFamily="34" charset="0"/>
              </a:rPr>
              <a:t>Διαγραφής</a:t>
            </a:r>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Περιορισμού της επεξεργασίας </a:t>
            </a:r>
          </a:p>
          <a:p>
            <a:pPr algn="just"/>
            <a:r>
              <a:rPr lang="el-GR" sz="2000" dirty="0" smtClean="0">
                <a:latin typeface="Arial" panose="020B0604020202020204" pitchFamily="34" charset="0"/>
                <a:cs typeface="Arial" panose="020B0604020202020204" pitchFamily="34" charset="0"/>
              </a:rPr>
              <a:t>Εναντίωσης</a:t>
            </a:r>
            <a:endParaRPr lang="el-GR" sz="2000" dirty="0">
              <a:latin typeface="Arial" panose="020B0604020202020204" pitchFamily="34" charset="0"/>
              <a:cs typeface="Arial" panose="020B0604020202020204" pitchFamily="34" charset="0"/>
            </a:endParaRPr>
          </a:p>
          <a:p>
            <a:pPr algn="just"/>
            <a:r>
              <a:rPr lang="el-GR" sz="2000" dirty="0">
                <a:latin typeface="Arial" panose="020B0604020202020204" pitchFamily="34" charset="0"/>
                <a:cs typeface="Arial" panose="020B0604020202020204" pitchFamily="34" charset="0"/>
              </a:rPr>
              <a:t>Φορητότητας των δεδομένων</a:t>
            </a:r>
          </a:p>
          <a:p>
            <a:pPr algn="just"/>
            <a:r>
              <a:rPr lang="el-GR" sz="2000" dirty="0">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182901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31B4E6">
                    <a:lumMod val="75000"/>
                  </a:srgbClr>
                </a:solidFill>
                <a:latin typeface="Arial" panose="020B0604020202020204" pitchFamily="34" charset="0"/>
                <a:cs typeface="Arial" panose="020B0604020202020204" pitchFamily="34" charset="0"/>
              </a:rPr>
              <a:t>Άσκηση Δικαιωμάτων – Ομάδα </a:t>
            </a:r>
            <a:r>
              <a:rPr lang="en-US" b="1" dirty="0">
                <a:solidFill>
                  <a:srgbClr val="31B4E6">
                    <a:lumMod val="75000"/>
                  </a:srgbClr>
                </a:solidFill>
                <a:latin typeface="Arial" panose="020B0604020202020204" pitchFamily="34" charset="0"/>
                <a:cs typeface="Arial" panose="020B0604020202020204" pitchFamily="34" charset="0"/>
              </a:rPr>
              <a:t>DPO</a:t>
            </a:r>
            <a:endParaRPr lang="en-US" b="1" dirty="0"/>
          </a:p>
        </p:txBody>
      </p:sp>
      <p:sp>
        <p:nvSpPr>
          <p:cNvPr id="3" name="Content Placeholder 2"/>
          <p:cNvSpPr>
            <a:spLocks noGrp="1"/>
          </p:cNvSpPr>
          <p:nvPr>
            <p:ph idx="1"/>
          </p:nvPr>
        </p:nvSpPr>
        <p:spPr>
          <a:xfrm>
            <a:off x="2383150" y="1737575"/>
            <a:ext cx="8915400" cy="4006222"/>
          </a:xfrm>
        </p:spPr>
        <p:txBody>
          <a:bodyPr/>
          <a:lstStyle/>
          <a:p>
            <a:pPr lvl="0">
              <a:buClr>
                <a:srgbClr val="353535"/>
              </a:buClr>
            </a:pPr>
            <a:r>
              <a:rPr lang="el-GR" sz="2000" dirty="0">
                <a:solidFill>
                  <a:prstClr val="black">
                    <a:lumMod val="75000"/>
                    <a:lumOff val="25000"/>
                  </a:prstClr>
                </a:solidFill>
                <a:latin typeface="Arial" panose="020B0604020202020204" pitchFamily="34" charset="0"/>
                <a:cs typeface="Arial" panose="020B0604020202020204" pitchFamily="34" charset="0"/>
              </a:rPr>
              <a:t>Στο ΥΠΑΝ λειτουργεί Ομάδα Υπεύθυνου Προστασίας Δεδομένων / </a:t>
            </a:r>
            <a:r>
              <a:rPr lang="en-US" sz="2000" dirty="0">
                <a:solidFill>
                  <a:prstClr val="black">
                    <a:lumMod val="75000"/>
                    <a:lumOff val="25000"/>
                  </a:prstClr>
                </a:solidFill>
                <a:latin typeface="Arial" panose="020B0604020202020204" pitchFamily="34" charset="0"/>
                <a:cs typeface="Arial" panose="020B0604020202020204" pitchFamily="34" charset="0"/>
              </a:rPr>
              <a:t>DPO </a:t>
            </a:r>
            <a:endParaRPr lang="el-GR" sz="2000" dirty="0">
              <a:solidFill>
                <a:prstClr val="black">
                  <a:lumMod val="75000"/>
                  <a:lumOff val="25000"/>
                </a:prstClr>
              </a:solidFill>
              <a:latin typeface="Arial" panose="020B0604020202020204" pitchFamily="34" charset="0"/>
              <a:cs typeface="Arial" panose="020B0604020202020204" pitchFamily="34" charset="0"/>
            </a:endParaRPr>
          </a:p>
          <a:p>
            <a:pPr lvl="0">
              <a:buClr>
                <a:srgbClr val="353535"/>
              </a:buClr>
            </a:pPr>
            <a:r>
              <a:rPr lang="el-GR" sz="2000" dirty="0">
                <a:solidFill>
                  <a:prstClr val="black">
                    <a:lumMod val="75000"/>
                    <a:lumOff val="25000"/>
                  </a:prstClr>
                </a:solidFill>
                <a:latin typeface="Arial" panose="020B0604020202020204" pitchFamily="34" charset="0"/>
                <a:cs typeface="Arial" panose="020B0604020202020204" pitchFamily="34" charset="0"/>
              </a:rPr>
              <a:t>Αρμόδια μεταξύ άλλων </a:t>
            </a:r>
            <a:r>
              <a:rPr lang="el-GR" sz="2000" dirty="0" smtClean="0">
                <a:solidFill>
                  <a:prstClr val="black">
                    <a:lumMod val="75000"/>
                    <a:lumOff val="25000"/>
                  </a:prstClr>
                </a:solidFill>
                <a:latin typeface="Arial" panose="020B0604020202020204" pitchFamily="34" charset="0"/>
                <a:cs typeface="Arial" panose="020B0604020202020204" pitchFamily="34" charset="0"/>
              </a:rPr>
              <a:t>για</a:t>
            </a:r>
            <a:r>
              <a:rPr lang="el-GR" sz="2000" dirty="0">
                <a:solidFill>
                  <a:prstClr val="black">
                    <a:lumMod val="75000"/>
                    <a:lumOff val="25000"/>
                  </a:prstClr>
                </a:solidFill>
                <a:latin typeface="Arial" panose="020B0604020202020204" pitchFamily="34" charset="0"/>
                <a:cs typeface="Arial" panose="020B0604020202020204" pitchFamily="34" charset="0"/>
              </a:rPr>
              <a:t>:</a:t>
            </a:r>
          </a:p>
          <a:p>
            <a:pPr lvl="0">
              <a:buClr>
                <a:srgbClr val="353535"/>
              </a:buClr>
            </a:pPr>
            <a:r>
              <a:rPr lang="el-GR" sz="2000" dirty="0">
                <a:solidFill>
                  <a:prstClr val="black">
                    <a:lumMod val="75000"/>
                    <a:lumOff val="25000"/>
                  </a:prstClr>
                </a:solidFill>
                <a:latin typeface="Arial" panose="020B0604020202020204" pitchFamily="34" charset="0"/>
                <a:cs typeface="Arial" panose="020B0604020202020204" pitchFamily="34" charset="0"/>
              </a:rPr>
              <a:t>Υποστήριξη </a:t>
            </a:r>
            <a:r>
              <a:rPr lang="el-GR" sz="2000" dirty="0" smtClean="0">
                <a:solidFill>
                  <a:prstClr val="black">
                    <a:lumMod val="75000"/>
                    <a:lumOff val="25000"/>
                  </a:prstClr>
                </a:solidFill>
                <a:latin typeface="Arial" panose="020B0604020202020204" pitchFamily="34" charset="0"/>
                <a:cs typeface="Arial" panose="020B0604020202020204" pitchFamily="34" charset="0"/>
              </a:rPr>
              <a:t>/ Επίλυση </a:t>
            </a:r>
            <a:r>
              <a:rPr lang="el-GR" sz="2000" dirty="0">
                <a:solidFill>
                  <a:prstClr val="black">
                    <a:lumMod val="75000"/>
                    <a:lumOff val="25000"/>
                  </a:prstClr>
                </a:solidFill>
                <a:latin typeface="Arial" panose="020B0604020202020204" pitchFamily="34" charset="0"/>
                <a:cs typeface="Arial" panose="020B0604020202020204" pitchFamily="34" charset="0"/>
              </a:rPr>
              <a:t>/ Καθοδήγηση σχετικά με κάθε θέμα προστασίας δεδομένων</a:t>
            </a:r>
          </a:p>
          <a:p>
            <a:pPr lvl="0">
              <a:buClr>
                <a:srgbClr val="353535"/>
              </a:buClr>
            </a:pPr>
            <a:r>
              <a:rPr lang="el-GR" sz="2000" dirty="0">
                <a:solidFill>
                  <a:prstClr val="black">
                    <a:lumMod val="75000"/>
                    <a:lumOff val="25000"/>
                  </a:prstClr>
                </a:solidFill>
                <a:latin typeface="Arial" panose="020B0604020202020204" pitchFamily="34" charset="0"/>
                <a:cs typeface="Arial" panose="020B0604020202020204" pitchFamily="34" charset="0"/>
              </a:rPr>
              <a:t>Ανταπόκριση / Ικανοποίηση αιτημάτων / δικαιωμάτων υποκειμένων των δεδομένων </a:t>
            </a:r>
            <a:endParaRPr lang="en-US" sz="2000" dirty="0">
              <a:solidFill>
                <a:prstClr val="black">
                  <a:lumMod val="75000"/>
                  <a:lumOff val="25000"/>
                </a:prstClr>
              </a:solidFill>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5" name="Picture 4"/>
          <p:cNvPicPr>
            <a:picLocks noChangeAspect="1"/>
          </p:cNvPicPr>
          <p:nvPr/>
        </p:nvPicPr>
        <p:blipFill>
          <a:blip r:embed="rId2"/>
          <a:stretch>
            <a:fillRect/>
          </a:stretch>
        </p:blipFill>
        <p:spPr>
          <a:xfrm>
            <a:off x="11148544" y="5911222"/>
            <a:ext cx="712136" cy="712136"/>
          </a:xfrm>
          <a:prstGeom prst="rect">
            <a:avLst/>
          </a:prstGeom>
        </p:spPr>
      </p:pic>
    </p:spTree>
    <p:extLst>
      <p:ext uri="{BB962C8B-B14F-4D97-AF65-F5344CB8AC3E}">
        <p14:creationId xmlns:p14="http://schemas.microsoft.com/office/powerpoint/2010/main" val="29172951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1674</TotalTime>
  <Words>1515</Words>
  <PresentationFormat>Widescreen</PresentationFormat>
  <Paragraphs>161</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Bahnschrift</vt:lpstr>
      <vt:lpstr>Calibri</vt:lpstr>
      <vt:lpstr>Century Gothic</vt:lpstr>
      <vt:lpstr>TimesNewRoman</vt:lpstr>
      <vt:lpstr>Wingdings</vt:lpstr>
      <vt:lpstr>Wingdings 3</vt:lpstr>
      <vt:lpstr>Wisp</vt:lpstr>
      <vt:lpstr>Προστασία Προσωπικών Δεδομένων  στη Σχολική Μονάδα και  ο ρόλος της Διευθυντικής Ομάδας</vt:lpstr>
      <vt:lpstr>Σκοπός της παρουσίασης</vt:lpstr>
      <vt:lpstr>Νομικό πλαίσιο</vt:lpstr>
      <vt:lpstr>Βασικές έννοιες</vt:lpstr>
      <vt:lpstr>Ειδικές κατηγορίες δεδομένων</vt:lpstr>
      <vt:lpstr>Άρθρο 9 του ΓΚΠΔ</vt:lpstr>
      <vt:lpstr>Βασικές Αρχές σύννομης επεξεργασίας  προσωπικών δεδομένων</vt:lpstr>
      <vt:lpstr>Δικαιώματα υποκειμένων των δεδομένων</vt:lpstr>
      <vt:lpstr>Άσκηση Δικαιωμάτων – Ομάδα DPO</vt:lpstr>
      <vt:lpstr>Ο ΓΚΠΔ σχετικά με την Επεξεργασία Δεδομένων Προσωπικού Χαρακτήρα Παιδιών</vt:lpstr>
      <vt:lpstr>Σχολικές Μονάδες –Υπουργείο Παιδείας</vt:lpstr>
      <vt:lpstr>Διευθυντής</vt:lpstr>
      <vt:lpstr>Γραμματεία  </vt:lpstr>
      <vt:lpstr>Εκπαιδευτικοί</vt:lpstr>
      <vt:lpstr>Επεξεργασία δεδομένων σε επίπεδο σχολικών μονάδων – Νομική Βάση</vt:lpstr>
      <vt:lpstr>Επεξεργασία δεδομένων σε επίπεδο σχολικών μονάδων – Αρχεία / Δεδομένα</vt:lpstr>
      <vt:lpstr>Επεξεργασία δεδομένων σε επίπεδο σχολικών μονάδων – Ασφάλεια Δεδομένων</vt:lpstr>
      <vt:lpstr>Σημαντικά Θέματα που ηγέρθηκαν και κρίθηκαν από την εποπτική Αρχή</vt:lpstr>
      <vt:lpstr>Όραμα για το σχολικό περιβάλλον – Διαχρονική Παιδοκεντρική προσέγγιση</vt:lpstr>
      <vt:lpstr>Όραμα για το σχολικό περιβάλλον – Διαχρονική Παιδοκεντρική προσέγγιση</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2022-11-16T10:36:36Z</cp:lastPrinted>
  <dcterms:created xsi:type="dcterms:W3CDTF">2022-11-14T10:47:52Z</dcterms:created>
  <dcterms:modified xsi:type="dcterms:W3CDTF">2022-11-16T11:56:16Z</dcterms:modified>
</cp:coreProperties>
</file>